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ppt/notesSlides/notesSlide22.xml" ContentType="application/vnd.openxmlformats-officedocument.presentationml.notesSlide+xml"/>
  <Override PartName="/ppt/charts/chart3.xml" ContentType="application/vnd.openxmlformats-officedocument.drawingml.chart+xml"/>
  <Override PartName="/ppt/drawings/drawing1.xml" ContentType="application/vnd.openxmlformats-officedocument.drawingml.chartshapes+xml"/>
  <Override PartName="/ppt/notesSlides/notesSlide23.xml" ContentType="application/vnd.openxmlformats-officedocument.presentationml.notesSlide+xml"/>
  <Override PartName="/ppt/charts/chart4.xml" ContentType="application/vnd.openxmlformats-officedocument.drawingml.chart+xml"/>
  <Override PartName="/ppt/drawings/drawing2.xml" ContentType="application/vnd.openxmlformats-officedocument.drawingml.chartshapes+xml"/>
  <Override PartName="/ppt/notesSlides/notesSlide24.xml" ContentType="application/vnd.openxmlformats-officedocument.presentationml.notesSlide+xml"/>
  <Override PartName="/ppt/charts/chart5.xml" ContentType="application/vnd.openxmlformats-officedocument.drawingml.chart+xml"/>
  <Override PartName="/ppt/drawings/drawing3.xml" ContentType="application/vnd.openxmlformats-officedocument.drawingml.chartshapes+xml"/>
  <Override PartName="/ppt/notesSlides/notesSlide25.xml" ContentType="application/vnd.openxmlformats-officedocument.presentationml.notesSlide+xml"/>
  <Override PartName="/ppt/charts/chart6.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7.xml" ContentType="application/vnd.openxmlformats-officedocument.drawingml.chart+xml"/>
  <Override PartName="/ppt/notesSlides/notesSlide41.xml" ContentType="application/vnd.openxmlformats-officedocument.presentationml.notesSlide+xml"/>
  <Override PartName="/ppt/charts/chart8.xml" ContentType="application/vnd.openxmlformats-officedocument.drawingml.chart+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9.xml" ContentType="application/vnd.openxmlformats-officedocument.drawingml.chart+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10.xml" ContentType="application/vnd.openxmlformats-officedocument.drawingml.chart+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09"/>
  </p:notesMasterIdLst>
  <p:sldIdLst>
    <p:sldId id="256" r:id="rId5"/>
    <p:sldId id="257" r:id="rId6"/>
    <p:sldId id="322" r:id="rId7"/>
    <p:sldId id="258" r:id="rId8"/>
    <p:sldId id="259" r:id="rId9"/>
    <p:sldId id="324" r:id="rId10"/>
    <p:sldId id="325" r:id="rId11"/>
    <p:sldId id="328" r:id="rId12"/>
    <p:sldId id="318" r:id="rId13"/>
    <p:sldId id="274" r:id="rId14"/>
    <p:sldId id="277" r:id="rId15"/>
    <p:sldId id="380" r:id="rId16"/>
    <p:sldId id="276" r:id="rId17"/>
    <p:sldId id="279" r:id="rId18"/>
    <p:sldId id="275" r:id="rId19"/>
    <p:sldId id="341" r:id="rId20"/>
    <p:sldId id="288" r:id="rId21"/>
    <p:sldId id="289" r:id="rId22"/>
    <p:sldId id="291" r:id="rId23"/>
    <p:sldId id="292" r:id="rId24"/>
    <p:sldId id="440" r:id="rId25"/>
    <p:sldId id="294" r:id="rId26"/>
    <p:sldId id="296" r:id="rId27"/>
    <p:sldId id="295" r:id="rId28"/>
    <p:sldId id="290" r:id="rId29"/>
    <p:sldId id="297" r:id="rId30"/>
    <p:sldId id="298" r:id="rId31"/>
    <p:sldId id="299" r:id="rId32"/>
    <p:sldId id="301" r:id="rId33"/>
    <p:sldId id="302" r:id="rId34"/>
    <p:sldId id="303" r:id="rId35"/>
    <p:sldId id="304" r:id="rId36"/>
    <p:sldId id="305" r:id="rId37"/>
    <p:sldId id="300" r:id="rId38"/>
    <p:sldId id="306" r:id="rId39"/>
    <p:sldId id="382" r:id="rId40"/>
    <p:sldId id="383" r:id="rId41"/>
    <p:sldId id="384" r:id="rId42"/>
    <p:sldId id="385" r:id="rId43"/>
    <p:sldId id="386" r:id="rId44"/>
    <p:sldId id="387" r:id="rId45"/>
    <p:sldId id="388" r:id="rId46"/>
    <p:sldId id="389" r:id="rId47"/>
    <p:sldId id="390" r:id="rId48"/>
    <p:sldId id="391" r:id="rId49"/>
    <p:sldId id="393" r:id="rId50"/>
    <p:sldId id="394" r:id="rId51"/>
    <p:sldId id="395" r:id="rId52"/>
    <p:sldId id="396" r:id="rId53"/>
    <p:sldId id="397" r:id="rId54"/>
    <p:sldId id="398" r:id="rId55"/>
    <p:sldId id="399" r:id="rId56"/>
    <p:sldId id="412" r:id="rId57"/>
    <p:sldId id="402" r:id="rId58"/>
    <p:sldId id="403" r:id="rId59"/>
    <p:sldId id="404" r:id="rId60"/>
    <p:sldId id="405" r:id="rId61"/>
    <p:sldId id="406" r:id="rId62"/>
    <p:sldId id="411" r:id="rId63"/>
    <p:sldId id="410" r:id="rId64"/>
    <p:sldId id="409" r:id="rId65"/>
    <p:sldId id="408" r:id="rId66"/>
    <p:sldId id="416" r:id="rId67"/>
    <p:sldId id="414" r:id="rId68"/>
    <p:sldId id="415" r:id="rId69"/>
    <p:sldId id="442" r:id="rId70"/>
    <p:sldId id="417" r:id="rId71"/>
    <p:sldId id="378" r:id="rId72"/>
    <p:sldId id="418" r:id="rId73"/>
    <p:sldId id="419" r:id="rId74"/>
    <p:sldId id="427" r:id="rId75"/>
    <p:sldId id="420" r:id="rId76"/>
    <p:sldId id="381" r:id="rId77"/>
    <p:sldId id="424" r:id="rId78"/>
    <p:sldId id="425" r:id="rId79"/>
    <p:sldId id="428" r:id="rId80"/>
    <p:sldId id="429" r:id="rId81"/>
    <p:sldId id="430" r:id="rId82"/>
    <p:sldId id="431" r:id="rId83"/>
    <p:sldId id="432" r:id="rId84"/>
    <p:sldId id="433" r:id="rId85"/>
    <p:sldId id="441" r:id="rId86"/>
    <p:sldId id="434" r:id="rId87"/>
    <p:sldId id="435" r:id="rId88"/>
    <p:sldId id="421" r:id="rId89"/>
    <p:sldId id="413" r:id="rId90"/>
    <p:sldId id="348" r:id="rId91"/>
    <p:sldId id="351" r:id="rId92"/>
    <p:sldId id="355" r:id="rId93"/>
    <p:sldId id="354" r:id="rId94"/>
    <p:sldId id="353" r:id="rId95"/>
    <p:sldId id="350" r:id="rId96"/>
    <p:sldId id="423" r:id="rId97"/>
    <p:sldId id="422" r:id="rId98"/>
    <p:sldId id="392" r:id="rId99"/>
    <p:sldId id="366" r:id="rId100"/>
    <p:sldId id="360" r:id="rId101"/>
    <p:sldId id="361" r:id="rId102"/>
    <p:sldId id="426" r:id="rId103"/>
    <p:sldId id="439" r:id="rId104"/>
    <p:sldId id="401" r:id="rId105"/>
    <p:sldId id="436" r:id="rId106"/>
    <p:sldId id="437" r:id="rId107"/>
    <p:sldId id="438" r:id="rId1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7397"/>
    <a:srgbClr val="899C4E"/>
    <a:srgbClr val="F3F6FB"/>
    <a:srgbClr val="E6EDF6"/>
    <a:srgbClr val="6186AF"/>
    <a:srgbClr val="85A644"/>
    <a:srgbClr val="618ACD"/>
    <a:srgbClr val="A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56" autoAdjust="0"/>
    <p:restoredTop sz="81705" autoAdjust="0"/>
  </p:normalViewPr>
  <p:slideViewPr>
    <p:cSldViewPr>
      <p:cViewPr>
        <p:scale>
          <a:sx n="66" d="100"/>
          <a:sy n="66" d="100"/>
        </p:scale>
        <p:origin x="-1386" y="96"/>
      </p:cViewPr>
      <p:guideLst>
        <p:guide orient="horz" pos="2160"/>
        <p:guide pos="2880"/>
      </p:guideLst>
    </p:cSldViewPr>
  </p:slideViewPr>
  <p:notesTextViewPr>
    <p:cViewPr>
      <p:scale>
        <a:sx n="100" d="100"/>
        <a:sy n="100" d="100"/>
      </p:scale>
      <p:origin x="0" y="0"/>
    </p:cViewPr>
  </p:notesTextViewPr>
  <p:sorterViewPr>
    <p:cViewPr>
      <p:scale>
        <a:sx n="50" d="100"/>
        <a:sy n="50" d="100"/>
      </p:scale>
      <p:origin x="0" y="3043"/>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http://msesrv5f-vm.mse.cs.cmu.edu/Shared%20Documents/EOSPs/DH_ES_Schedule%20Post%20Mortem.xlsx" TargetMode="Externa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2.xml.rels><?xml version="1.0" encoding="UTF-8" standalone="yes"?>
<Relationships xmlns="http://schemas.openxmlformats.org/package/2006/relationships"><Relationship Id="rId1" Type="http://schemas.openxmlformats.org/officeDocument/2006/relationships/oleObject" Target="http://msesrv5f-vm.mse.cs.cmu.edu/Shared%20Documents/EOSPs/DH_ES_Schedule%20Post%20Mortem.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http://msesrv5f-vm.mse.cs.cmu.edu/Shared%20Documents/EOSPs/DH_ES_Schedule%20Post%20Mortem.xlsx" TargetMode="Externa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http://msesrv5f-vm.mse.cs.cmu.edu/Shared%20Documents/EOSPs/DH_ES_Schedule%20Post%20Mortem.xlsx" TargetMode="External"/></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http://msesrv5f-vm.mse.cs.cmu.edu/Shared%20Documents/EOSPs/DH_ES_Schedule%20Post%20Mortem.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http://msesrv5f-vm.mse.cs.cmu.edu/Shared%20Documents/Planning/DH_PM_Iteration%203%20Plan.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9.xml.rels><?xml version="1.0" encoding="UTF-8" standalone="yes"?>
<Relationships xmlns="http://schemas.openxmlformats.org/package/2006/relationships"><Relationship Id="rId1" Type="http://schemas.openxmlformats.org/officeDocument/2006/relationships/oleObject" Target="http://msesrv5f-vm.mse.cs.cmu.edu/Shared%20Documents/Planning/DH_PM_Iteration%203%20Pla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Hours!$H$20</c:f>
              <c:strCache>
                <c:ptCount val="1"/>
                <c:pt idx="0">
                  <c:v>Underestimate</c:v>
                </c:pt>
              </c:strCache>
            </c:strRef>
          </c:tx>
          <c:invertIfNegative val="0"/>
          <c:cat>
            <c:strRef>
              <c:f>Hours!$G$21:$G$23</c:f>
              <c:strCache>
                <c:ptCount val="3"/>
                <c:pt idx="0">
                  <c:v>Iteration 1</c:v>
                </c:pt>
                <c:pt idx="1">
                  <c:v>Iteration 2</c:v>
                </c:pt>
                <c:pt idx="2">
                  <c:v>Iteration 3</c:v>
                </c:pt>
              </c:strCache>
            </c:strRef>
          </c:cat>
          <c:val>
            <c:numRef>
              <c:f>Hours!$H$21:$H$23</c:f>
              <c:numCache>
                <c:formatCode>0%</c:formatCode>
                <c:ptCount val="3"/>
                <c:pt idx="0">
                  <c:v>0.11764705882352951</c:v>
                </c:pt>
                <c:pt idx="1">
                  <c:v>4.3478260869565223E-2</c:v>
                </c:pt>
                <c:pt idx="2">
                  <c:v>0.16666666666666671</c:v>
                </c:pt>
              </c:numCache>
            </c:numRef>
          </c:val>
        </c:ser>
        <c:ser>
          <c:idx val="1"/>
          <c:order val="1"/>
          <c:tx>
            <c:strRef>
              <c:f>Hours!$I$20</c:f>
              <c:strCache>
                <c:ptCount val="1"/>
                <c:pt idx="0">
                  <c:v>Overestimate</c:v>
                </c:pt>
              </c:strCache>
            </c:strRef>
          </c:tx>
          <c:invertIfNegative val="0"/>
          <c:cat>
            <c:strRef>
              <c:f>Hours!$G$21:$G$23</c:f>
              <c:strCache>
                <c:ptCount val="3"/>
                <c:pt idx="0">
                  <c:v>Iteration 1</c:v>
                </c:pt>
                <c:pt idx="1">
                  <c:v>Iteration 2</c:v>
                </c:pt>
                <c:pt idx="2">
                  <c:v>Iteration 3</c:v>
                </c:pt>
              </c:strCache>
            </c:strRef>
          </c:cat>
          <c:val>
            <c:numRef>
              <c:f>Hours!$I$21:$I$23</c:f>
              <c:numCache>
                <c:formatCode>0%</c:formatCode>
                <c:ptCount val="3"/>
                <c:pt idx="0">
                  <c:v>0.58823529411764652</c:v>
                </c:pt>
                <c:pt idx="1">
                  <c:v>0.86956521739130521</c:v>
                </c:pt>
                <c:pt idx="2">
                  <c:v>0.27777777777777835</c:v>
                </c:pt>
              </c:numCache>
            </c:numRef>
          </c:val>
        </c:ser>
        <c:ser>
          <c:idx val="2"/>
          <c:order val="2"/>
          <c:tx>
            <c:strRef>
              <c:f>Hours!$J$20</c:f>
              <c:strCache>
                <c:ptCount val="1"/>
                <c:pt idx="0">
                  <c:v>Within Range</c:v>
                </c:pt>
              </c:strCache>
            </c:strRef>
          </c:tx>
          <c:invertIfNegative val="0"/>
          <c:cat>
            <c:strRef>
              <c:f>Hours!$G$21:$G$23</c:f>
              <c:strCache>
                <c:ptCount val="3"/>
                <c:pt idx="0">
                  <c:v>Iteration 1</c:v>
                </c:pt>
                <c:pt idx="1">
                  <c:v>Iteration 2</c:v>
                </c:pt>
                <c:pt idx="2">
                  <c:v>Iteration 3</c:v>
                </c:pt>
              </c:strCache>
            </c:strRef>
          </c:cat>
          <c:val>
            <c:numRef>
              <c:f>Hours!$J$21:$J$23</c:f>
              <c:numCache>
                <c:formatCode>0%</c:formatCode>
                <c:ptCount val="3"/>
                <c:pt idx="0">
                  <c:v>0.29411764705882382</c:v>
                </c:pt>
                <c:pt idx="1">
                  <c:v>8.6956521739130585E-2</c:v>
                </c:pt>
                <c:pt idx="2">
                  <c:v>0.55555555555555569</c:v>
                </c:pt>
              </c:numCache>
            </c:numRef>
          </c:val>
        </c:ser>
        <c:dLbls>
          <c:showLegendKey val="0"/>
          <c:showVal val="0"/>
          <c:showCatName val="0"/>
          <c:showSerName val="0"/>
          <c:showPercent val="0"/>
          <c:showBubbleSize val="0"/>
        </c:dLbls>
        <c:gapWidth val="150"/>
        <c:overlap val="100"/>
        <c:axId val="121157504"/>
        <c:axId val="121159040"/>
      </c:barChart>
      <c:catAx>
        <c:axId val="121157504"/>
        <c:scaling>
          <c:orientation val="minMax"/>
        </c:scaling>
        <c:delete val="0"/>
        <c:axPos val="b"/>
        <c:majorTickMark val="out"/>
        <c:minorTickMark val="none"/>
        <c:tickLblPos val="nextTo"/>
        <c:crossAx val="121159040"/>
        <c:crosses val="autoZero"/>
        <c:auto val="1"/>
        <c:lblAlgn val="ctr"/>
        <c:lblOffset val="100"/>
        <c:noMultiLvlLbl val="0"/>
      </c:catAx>
      <c:valAx>
        <c:axId val="121159040"/>
        <c:scaling>
          <c:orientation val="minMax"/>
          <c:max val="1"/>
        </c:scaling>
        <c:delete val="0"/>
        <c:axPos val="l"/>
        <c:majorGridlines/>
        <c:numFmt formatCode="0%" sourceLinked="1"/>
        <c:majorTickMark val="out"/>
        <c:minorTickMark val="none"/>
        <c:tickLblPos val="nextTo"/>
        <c:crossAx val="121157504"/>
        <c:crosses val="autoZero"/>
        <c:crossBetween val="between"/>
      </c:valAx>
    </c:plotArea>
    <c:legend>
      <c:legendPos val="r"/>
      <c:layout/>
      <c:overlay val="0"/>
    </c:legend>
    <c:plotVisOnly val="1"/>
    <c:dispBlanksAs val="gap"/>
    <c:showDLblsOverMax val="0"/>
  </c:chart>
  <c:txPr>
    <a:bodyPr/>
    <a:lstStyle/>
    <a:p>
      <a:pPr>
        <a:defRPr sz="20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t>Distribution of</a:t>
            </a:r>
            <a:r>
              <a:rPr lang="en-US" baseline="0" dirty="0" smtClean="0"/>
              <a:t> </a:t>
            </a:r>
            <a:r>
              <a:rPr lang="en-US" dirty="0" smtClean="0"/>
              <a:t>Documents on Google docs/Emails before using SharePoint</a:t>
            </a:r>
            <a:endParaRPr lang="en-US" dirty="0"/>
          </a:p>
        </c:rich>
      </c:tx>
      <c:layout>
        <c:manualLayout>
          <c:xMode val="edge"/>
          <c:yMode val="edge"/>
          <c:x val="3.7083293805141845E-2"/>
          <c:y val="1.8518518518518524E-2"/>
        </c:manualLayout>
      </c:layout>
      <c:overlay val="0"/>
    </c:title>
    <c:autoTitleDeleted val="0"/>
    <c:plotArea>
      <c:layout/>
      <c:pieChart>
        <c:varyColors val="1"/>
        <c:ser>
          <c:idx val="0"/>
          <c:order val="0"/>
          <c:tx>
            <c:strRef>
              <c:f>Sheet1!$B$1</c:f>
              <c:strCache>
                <c:ptCount val="1"/>
                <c:pt idx="0">
                  <c:v>Documents</c:v>
                </c:pt>
              </c:strCache>
            </c:strRef>
          </c:tx>
          <c:dLbls>
            <c:dLbl>
              <c:idx val="0"/>
              <c:spPr/>
              <c:txPr>
                <a:bodyPr/>
                <a:lstStyle/>
                <a:p>
                  <a:pPr>
                    <a:defRPr>
                      <a:solidFill>
                        <a:schemeClr val="bg1"/>
                      </a:solidFill>
                    </a:defRPr>
                  </a:pPr>
                  <a:endParaRPr lang="en-US"/>
                </a:p>
              </c:txPr>
              <c:showLegendKey val="0"/>
              <c:showVal val="0"/>
              <c:showCatName val="0"/>
              <c:showSerName val="0"/>
              <c:showPercent val="1"/>
              <c:showBubbleSize val="0"/>
            </c:dLbl>
            <c:dLbl>
              <c:idx val="3"/>
              <c:spPr/>
              <c:txPr>
                <a:bodyPr/>
                <a:lstStyle/>
                <a:p>
                  <a:pPr>
                    <a:defRPr>
                      <a:solidFill>
                        <a:schemeClr val="bg1"/>
                      </a:solidFill>
                    </a:defRPr>
                  </a:pPr>
                  <a:endParaRPr lang="en-US"/>
                </a:p>
              </c:txPr>
              <c:showLegendKey val="0"/>
              <c:showVal val="0"/>
              <c:showCatName val="0"/>
              <c:showSerName val="0"/>
              <c:showPercent val="1"/>
              <c:showBubbleSize val="0"/>
            </c:dLbl>
            <c:dLbl>
              <c:idx val="4"/>
              <c:spPr/>
              <c:txPr>
                <a:bodyPr/>
                <a:lstStyle/>
                <a:p>
                  <a:pPr>
                    <a:defRPr>
                      <a:solidFill>
                        <a:schemeClr val="bg1"/>
                      </a:solidFill>
                    </a:defRPr>
                  </a:pPr>
                  <a:endParaRPr lang="en-US"/>
                </a:p>
              </c:txPr>
              <c:showLegendKey val="0"/>
              <c:showVal val="0"/>
              <c:showCatName val="0"/>
              <c:showSerName val="0"/>
              <c:showPercent val="1"/>
              <c:showBubbleSize val="0"/>
            </c:dLbl>
            <c:showLegendKey val="0"/>
            <c:showVal val="0"/>
            <c:showCatName val="0"/>
            <c:showSerName val="0"/>
            <c:showPercent val="1"/>
            <c:showBubbleSize val="0"/>
            <c:showLeaderLines val="0"/>
          </c:dLbls>
          <c:cat>
            <c:strRef>
              <c:f>Sheet1!$A$2:$A$6</c:f>
              <c:strCache>
                <c:ptCount val="5"/>
                <c:pt idx="0">
                  <c:v>Hafsal</c:v>
                </c:pt>
                <c:pt idx="1">
                  <c:v>Anket</c:v>
                </c:pt>
                <c:pt idx="2">
                  <c:v>Jiyeon</c:v>
                </c:pt>
                <c:pt idx="3">
                  <c:v>Droidhoppers</c:v>
                </c:pt>
                <c:pt idx="4">
                  <c:v>Email</c:v>
                </c:pt>
              </c:strCache>
            </c:strRef>
          </c:cat>
          <c:val>
            <c:numRef>
              <c:f>Sheet1!$B$2:$B$6</c:f>
              <c:numCache>
                <c:formatCode>General</c:formatCode>
                <c:ptCount val="5"/>
                <c:pt idx="0">
                  <c:v>8</c:v>
                </c:pt>
                <c:pt idx="1">
                  <c:v>1</c:v>
                </c:pt>
                <c:pt idx="2">
                  <c:v>3</c:v>
                </c:pt>
                <c:pt idx="3">
                  <c:v>13</c:v>
                </c:pt>
                <c:pt idx="4">
                  <c:v>98</c:v>
                </c:pt>
              </c:numCache>
            </c:numRef>
          </c:val>
        </c:ser>
        <c:dLbls>
          <c:showLegendKey val="0"/>
          <c:showVal val="0"/>
          <c:showCatName val="0"/>
          <c:showSerName val="0"/>
          <c:showPercent val="0"/>
          <c:showBubbleSize val="0"/>
          <c:showLeaderLines val="0"/>
        </c:dLbls>
        <c:firstSliceAng val="0"/>
      </c:pieChart>
    </c:plotArea>
    <c:legend>
      <c:legendPos val="r"/>
      <c:layout/>
      <c:overlay val="0"/>
    </c:legend>
    <c:plotVisOnly val="1"/>
    <c:dispBlanksAs val="zero"/>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400"/>
            </a:pPr>
            <a:r>
              <a:rPr lang="en-US" sz="2400"/>
              <a:t>Early Zoho Tasks</a:t>
            </a:r>
          </a:p>
        </c:rich>
      </c:tx>
      <c:layout>
        <c:manualLayout>
          <c:xMode val="edge"/>
          <c:yMode val="edge"/>
          <c:x val="0.22320388349514572"/>
          <c:y val="1.7857142857142856E-2"/>
        </c:manualLayout>
      </c:layout>
      <c:overlay val="0"/>
    </c:title>
    <c:autoTitleDeleted val="0"/>
    <c:plotArea>
      <c:layout/>
      <c:pieChart>
        <c:varyColors val="1"/>
        <c:ser>
          <c:idx val="0"/>
          <c:order val="0"/>
          <c:dPt>
            <c:idx val="0"/>
            <c:bubble3D val="0"/>
            <c:spPr>
              <a:solidFill>
                <a:schemeClr val="accent1">
                  <a:lumMod val="60000"/>
                  <a:lumOff val="40000"/>
                </a:schemeClr>
              </a:solidFill>
            </c:spPr>
          </c:dPt>
          <c:dPt>
            <c:idx val="1"/>
            <c:bubble3D val="0"/>
            <c:spPr>
              <a:solidFill>
                <a:schemeClr val="accent2">
                  <a:lumMod val="60000"/>
                  <a:lumOff val="40000"/>
                </a:schemeClr>
              </a:solidFill>
            </c:spPr>
          </c:dPt>
          <c:dLbls>
            <c:txPr>
              <a:bodyPr/>
              <a:lstStyle/>
              <a:p>
                <a:pPr>
                  <a:defRPr sz="2000"/>
                </a:pPr>
                <a:endParaRPr lang="en-US"/>
              </a:p>
            </c:txPr>
            <c:showLegendKey val="0"/>
            <c:showVal val="0"/>
            <c:showCatName val="0"/>
            <c:showSerName val="0"/>
            <c:showPercent val="1"/>
            <c:showBubbleSize val="0"/>
            <c:showLeaderLines val="1"/>
          </c:dLbls>
          <c:cat>
            <c:strRef>
              <c:f>Hours!$A$43:$A$45</c:f>
              <c:strCache>
                <c:ptCount val="3"/>
                <c:pt idx="0">
                  <c:v>Project Management Plan tasks</c:v>
                </c:pt>
                <c:pt idx="1">
                  <c:v>Meeting organization tasks</c:v>
                </c:pt>
                <c:pt idx="2">
                  <c:v>Other tasks</c:v>
                </c:pt>
              </c:strCache>
            </c:strRef>
          </c:cat>
          <c:val>
            <c:numRef>
              <c:f>Hours!$B$43:$B$45</c:f>
              <c:numCache>
                <c:formatCode>General</c:formatCode>
                <c:ptCount val="3"/>
                <c:pt idx="0">
                  <c:v>16</c:v>
                </c:pt>
                <c:pt idx="1">
                  <c:v>14</c:v>
                </c:pt>
                <c:pt idx="2">
                  <c:v>8</c:v>
                </c:pt>
              </c:numCache>
            </c:numRef>
          </c:val>
        </c:ser>
        <c:dLbls>
          <c:showLegendKey val="0"/>
          <c:showVal val="0"/>
          <c:showCatName val="0"/>
          <c:showSerName val="0"/>
          <c:showPercent val="1"/>
          <c:showBubbleSize val="0"/>
          <c:showLeaderLines val="1"/>
        </c:dLbls>
        <c:firstSliceAng val="0"/>
      </c:pieChart>
    </c:plotArea>
    <c:legend>
      <c:legendPos val="r"/>
      <c:layout/>
      <c:overlay val="0"/>
      <c:txPr>
        <a:bodyPr/>
        <a:lstStyle/>
        <a:p>
          <a:pPr>
            <a:defRPr sz="1800"/>
          </a:pPr>
          <a:endParaRPr lang="en-US"/>
        </a:p>
      </c:txPr>
    </c:legend>
    <c:plotVisOnly val="1"/>
    <c:dispBlanksAs val="zero"/>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Hours!$B$1</c:f>
              <c:strCache>
                <c:ptCount val="1"/>
                <c:pt idx="0">
                  <c:v>Hours</c:v>
                </c:pt>
              </c:strCache>
            </c:strRef>
          </c:tx>
          <c:spPr>
            <a:ln w="38100">
              <a:solidFill>
                <a:schemeClr val="tx1"/>
              </a:solidFill>
            </a:ln>
          </c:spPr>
          <c:marker>
            <c:symbol val="square"/>
            <c:size val="5"/>
            <c:spPr>
              <a:ln>
                <a:solidFill>
                  <a:schemeClr val="tx1"/>
                </a:solidFill>
              </a:ln>
            </c:spPr>
          </c:marker>
          <c:cat>
            <c:numRef>
              <c:f>Hours!$A$2:$A$16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Hours!$B$2:$B$16</c:f>
              <c:numCache>
                <c:formatCode>General</c:formatCode>
                <c:ptCount val="15"/>
                <c:pt idx="0">
                  <c:v>31</c:v>
                </c:pt>
                <c:pt idx="1">
                  <c:v>48</c:v>
                </c:pt>
                <c:pt idx="2">
                  <c:v>47</c:v>
                </c:pt>
                <c:pt idx="3">
                  <c:v>43</c:v>
                </c:pt>
                <c:pt idx="4">
                  <c:v>51</c:v>
                </c:pt>
                <c:pt idx="5">
                  <c:v>54</c:v>
                </c:pt>
                <c:pt idx="6">
                  <c:v>75</c:v>
                </c:pt>
                <c:pt idx="7">
                  <c:v>51</c:v>
                </c:pt>
                <c:pt idx="8">
                  <c:v>61</c:v>
                </c:pt>
                <c:pt idx="9">
                  <c:v>78</c:v>
                </c:pt>
                <c:pt idx="10">
                  <c:v>58</c:v>
                </c:pt>
                <c:pt idx="11">
                  <c:v>58</c:v>
                </c:pt>
                <c:pt idx="12">
                  <c:v>42</c:v>
                </c:pt>
                <c:pt idx="13">
                  <c:v>54</c:v>
                </c:pt>
                <c:pt idx="14">
                  <c:v>82</c:v>
                </c:pt>
              </c:numCache>
            </c:numRef>
          </c:val>
          <c:smooth val="0"/>
        </c:ser>
        <c:dLbls>
          <c:showLegendKey val="0"/>
          <c:showVal val="0"/>
          <c:showCatName val="0"/>
          <c:showSerName val="0"/>
          <c:showPercent val="0"/>
          <c:showBubbleSize val="0"/>
        </c:dLbls>
        <c:marker val="1"/>
        <c:smooth val="0"/>
        <c:axId val="121529472"/>
        <c:axId val="121531008"/>
      </c:lineChart>
      <c:catAx>
        <c:axId val="121529472"/>
        <c:scaling>
          <c:orientation val="minMax"/>
        </c:scaling>
        <c:delete val="0"/>
        <c:axPos val="b"/>
        <c:numFmt formatCode="General" sourceLinked="1"/>
        <c:majorTickMark val="none"/>
        <c:minorTickMark val="none"/>
        <c:tickLblPos val="nextTo"/>
        <c:txPr>
          <a:bodyPr/>
          <a:lstStyle/>
          <a:p>
            <a:pPr>
              <a:defRPr sz="1600"/>
            </a:pPr>
            <a:endParaRPr lang="en-US"/>
          </a:p>
        </c:txPr>
        <c:crossAx val="121531008"/>
        <c:crosses val="autoZero"/>
        <c:auto val="1"/>
        <c:lblAlgn val="ctr"/>
        <c:lblOffset val="100"/>
        <c:noMultiLvlLbl val="0"/>
      </c:catAx>
      <c:valAx>
        <c:axId val="121531008"/>
        <c:scaling>
          <c:orientation val="minMax"/>
        </c:scaling>
        <c:delete val="0"/>
        <c:axPos val="l"/>
        <c:majorGridlines/>
        <c:numFmt formatCode="General" sourceLinked="1"/>
        <c:majorTickMark val="none"/>
        <c:minorTickMark val="none"/>
        <c:tickLblPos val="nextTo"/>
        <c:txPr>
          <a:bodyPr/>
          <a:lstStyle/>
          <a:p>
            <a:pPr>
              <a:defRPr sz="1600"/>
            </a:pPr>
            <a:endParaRPr lang="en-US"/>
          </a:p>
        </c:txPr>
        <c:crossAx val="121529472"/>
        <c:crosses val="autoZero"/>
        <c:crossBetween val="between"/>
      </c:valAx>
    </c:plotArea>
    <c:plotVisOnly val="1"/>
    <c:dispBlanksAs val="gap"/>
    <c:showDLblsOverMax val="0"/>
  </c:chart>
  <c:txPr>
    <a:bodyPr/>
    <a:lstStyle/>
    <a:p>
      <a:pPr>
        <a:defRPr sz="1100"/>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Hours!$B$1</c:f>
              <c:strCache>
                <c:ptCount val="1"/>
                <c:pt idx="0">
                  <c:v>Hours</c:v>
                </c:pt>
              </c:strCache>
            </c:strRef>
          </c:tx>
          <c:spPr>
            <a:ln w="38100">
              <a:solidFill>
                <a:schemeClr val="tx1"/>
              </a:solidFill>
            </a:ln>
          </c:spPr>
          <c:marker>
            <c:symbol val="square"/>
            <c:size val="5"/>
            <c:spPr>
              <a:ln>
                <a:solidFill>
                  <a:schemeClr val="tx1"/>
                </a:solidFill>
              </a:ln>
            </c:spPr>
          </c:marker>
          <c:cat>
            <c:numRef>
              <c:f>Hours!$A$2:$A$16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Hours!$B$2:$B$16</c:f>
              <c:numCache>
                <c:formatCode>General</c:formatCode>
                <c:ptCount val="15"/>
                <c:pt idx="0">
                  <c:v>31</c:v>
                </c:pt>
                <c:pt idx="1">
                  <c:v>48</c:v>
                </c:pt>
                <c:pt idx="2">
                  <c:v>47</c:v>
                </c:pt>
                <c:pt idx="3">
                  <c:v>43</c:v>
                </c:pt>
                <c:pt idx="4">
                  <c:v>51</c:v>
                </c:pt>
                <c:pt idx="5">
                  <c:v>54</c:v>
                </c:pt>
                <c:pt idx="6">
                  <c:v>75</c:v>
                </c:pt>
                <c:pt idx="7">
                  <c:v>51</c:v>
                </c:pt>
                <c:pt idx="8">
                  <c:v>61</c:v>
                </c:pt>
                <c:pt idx="9">
                  <c:v>78</c:v>
                </c:pt>
                <c:pt idx="10">
                  <c:v>58</c:v>
                </c:pt>
                <c:pt idx="11">
                  <c:v>58</c:v>
                </c:pt>
                <c:pt idx="12">
                  <c:v>42</c:v>
                </c:pt>
                <c:pt idx="13">
                  <c:v>54</c:v>
                </c:pt>
                <c:pt idx="14">
                  <c:v>82</c:v>
                </c:pt>
              </c:numCache>
            </c:numRef>
          </c:val>
          <c:smooth val="0"/>
        </c:ser>
        <c:dLbls>
          <c:showLegendKey val="0"/>
          <c:showVal val="0"/>
          <c:showCatName val="0"/>
          <c:showSerName val="0"/>
          <c:showPercent val="0"/>
          <c:showBubbleSize val="0"/>
        </c:dLbls>
        <c:marker val="1"/>
        <c:smooth val="0"/>
        <c:axId val="122625024"/>
        <c:axId val="122626816"/>
      </c:lineChart>
      <c:catAx>
        <c:axId val="122625024"/>
        <c:scaling>
          <c:orientation val="minMax"/>
        </c:scaling>
        <c:delete val="0"/>
        <c:axPos val="b"/>
        <c:numFmt formatCode="General" sourceLinked="1"/>
        <c:majorTickMark val="none"/>
        <c:minorTickMark val="none"/>
        <c:tickLblPos val="nextTo"/>
        <c:txPr>
          <a:bodyPr/>
          <a:lstStyle/>
          <a:p>
            <a:pPr>
              <a:defRPr sz="1600"/>
            </a:pPr>
            <a:endParaRPr lang="en-US"/>
          </a:p>
        </c:txPr>
        <c:crossAx val="122626816"/>
        <c:crosses val="autoZero"/>
        <c:auto val="1"/>
        <c:lblAlgn val="ctr"/>
        <c:lblOffset val="100"/>
        <c:noMultiLvlLbl val="0"/>
      </c:catAx>
      <c:valAx>
        <c:axId val="122626816"/>
        <c:scaling>
          <c:orientation val="minMax"/>
        </c:scaling>
        <c:delete val="0"/>
        <c:axPos val="l"/>
        <c:majorGridlines/>
        <c:numFmt formatCode="General" sourceLinked="1"/>
        <c:majorTickMark val="none"/>
        <c:minorTickMark val="none"/>
        <c:tickLblPos val="nextTo"/>
        <c:txPr>
          <a:bodyPr/>
          <a:lstStyle/>
          <a:p>
            <a:pPr>
              <a:defRPr sz="1600"/>
            </a:pPr>
            <a:endParaRPr lang="en-US"/>
          </a:p>
        </c:txPr>
        <c:crossAx val="122625024"/>
        <c:crosses val="autoZero"/>
        <c:crossBetween val="between"/>
      </c:valAx>
    </c:plotArea>
    <c:plotVisOnly val="1"/>
    <c:dispBlanksAs val="gap"/>
    <c:showDLblsOverMax val="0"/>
  </c:chart>
  <c:txPr>
    <a:bodyPr/>
    <a:lstStyle/>
    <a:p>
      <a:pPr>
        <a:defRPr sz="1100"/>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Hours!$B$1</c:f>
              <c:strCache>
                <c:ptCount val="1"/>
                <c:pt idx="0">
                  <c:v>Hours</c:v>
                </c:pt>
              </c:strCache>
            </c:strRef>
          </c:tx>
          <c:spPr>
            <a:ln w="38100">
              <a:solidFill>
                <a:schemeClr val="tx1"/>
              </a:solidFill>
            </a:ln>
          </c:spPr>
          <c:marker>
            <c:symbol val="square"/>
            <c:size val="5"/>
            <c:spPr>
              <a:ln>
                <a:solidFill>
                  <a:schemeClr val="tx1"/>
                </a:solidFill>
              </a:ln>
            </c:spPr>
          </c:marker>
          <c:cat>
            <c:numRef>
              <c:f>Hours!$A$2:$A$16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Hours!$B$2:$B$16</c:f>
              <c:numCache>
                <c:formatCode>General</c:formatCode>
                <c:ptCount val="15"/>
                <c:pt idx="0">
                  <c:v>31</c:v>
                </c:pt>
                <c:pt idx="1">
                  <c:v>48</c:v>
                </c:pt>
                <c:pt idx="2">
                  <c:v>47</c:v>
                </c:pt>
                <c:pt idx="3">
                  <c:v>43</c:v>
                </c:pt>
                <c:pt idx="4">
                  <c:v>51</c:v>
                </c:pt>
                <c:pt idx="5">
                  <c:v>54</c:v>
                </c:pt>
                <c:pt idx="6">
                  <c:v>75</c:v>
                </c:pt>
                <c:pt idx="7">
                  <c:v>51</c:v>
                </c:pt>
                <c:pt idx="8">
                  <c:v>61</c:v>
                </c:pt>
                <c:pt idx="9">
                  <c:v>78</c:v>
                </c:pt>
                <c:pt idx="10">
                  <c:v>58</c:v>
                </c:pt>
                <c:pt idx="11">
                  <c:v>58</c:v>
                </c:pt>
                <c:pt idx="12">
                  <c:v>42</c:v>
                </c:pt>
                <c:pt idx="13">
                  <c:v>54</c:v>
                </c:pt>
                <c:pt idx="14">
                  <c:v>82</c:v>
                </c:pt>
              </c:numCache>
            </c:numRef>
          </c:val>
          <c:smooth val="0"/>
        </c:ser>
        <c:dLbls>
          <c:showLegendKey val="0"/>
          <c:showVal val="0"/>
          <c:showCatName val="0"/>
          <c:showSerName val="0"/>
          <c:showPercent val="0"/>
          <c:showBubbleSize val="0"/>
        </c:dLbls>
        <c:marker val="1"/>
        <c:smooth val="0"/>
        <c:axId val="123217408"/>
        <c:axId val="123218944"/>
      </c:lineChart>
      <c:catAx>
        <c:axId val="123217408"/>
        <c:scaling>
          <c:orientation val="minMax"/>
        </c:scaling>
        <c:delete val="0"/>
        <c:axPos val="b"/>
        <c:numFmt formatCode="General" sourceLinked="1"/>
        <c:majorTickMark val="none"/>
        <c:minorTickMark val="none"/>
        <c:tickLblPos val="nextTo"/>
        <c:txPr>
          <a:bodyPr/>
          <a:lstStyle/>
          <a:p>
            <a:pPr>
              <a:defRPr sz="1600"/>
            </a:pPr>
            <a:endParaRPr lang="en-US"/>
          </a:p>
        </c:txPr>
        <c:crossAx val="123218944"/>
        <c:crosses val="autoZero"/>
        <c:auto val="1"/>
        <c:lblAlgn val="ctr"/>
        <c:lblOffset val="100"/>
        <c:noMultiLvlLbl val="0"/>
      </c:catAx>
      <c:valAx>
        <c:axId val="123218944"/>
        <c:scaling>
          <c:orientation val="minMax"/>
        </c:scaling>
        <c:delete val="0"/>
        <c:axPos val="l"/>
        <c:majorGridlines/>
        <c:numFmt formatCode="General" sourceLinked="1"/>
        <c:majorTickMark val="none"/>
        <c:minorTickMark val="none"/>
        <c:tickLblPos val="nextTo"/>
        <c:txPr>
          <a:bodyPr/>
          <a:lstStyle/>
          <a:p>
            <a:pPr>
              <a:defRPr sz="1600"/>
            </a:pPr>
            <a:endParaRPr lang="en-US"/>
          </a:p>
        </c:txPr>
        <c:crossAx val="123217408"/>
        <c:crosses val="autoZero"/>
        <c:crossBetween val="between"/>
      </c:valAx>
    </c:plotArea>
    <c:plotVisOnly val="1"/>
    <c:dispBlanksAs val="gap"/>
    <c:showDLblsOverMax val="0"/>
  </c:chart>
  <c:txPr>
    <a:bodyPr/>
    <a:lstStyle/>
    <a:p>
      <a:pPr>
        <a:defRPr sz="1100"/>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err="1" smtClean="0"/>
              <a:t>Burndown</a:t>
            </a:r>
            <a:r>
              <a:rPr lang="en-US" baseline="0" dirty="0" smtClean="0"/>
              <a:t> Chart</a:t>
            </a:r>
            <a:endParaRPr lang="en-US" dirty="0"/>
          </a:p>
        </c:rich>
      </c:tx>
      <c:layout/>
      <c:overlay val="0"/>
    </c:title>
    <c:autoTitleDeleted val="0"/>
    <c:plotArea>
      <c:layout>
        <c:manualLayout>
          <c:layoutTarget val="inner"/>
          <c:xMode val="edge"/>
          <c:yMode val="edge"/>
          <c:x val="8.4497366460949172E-2"/>
          <c:y val="0.13636713144491958"/>
          <c:w val="0.83888899233879566"/>
          <c:h val="0.6178157363366934"/>
        </c:manualLayout>
      </c:layout>
      <c:lineChart>
        <c:grouping val="standard"/>
        <c:varyColors val="0"/>
        <c:ser>
          <c:idx val="0"/>
          <c:order val="0"/>
          <c:tx>
            <c:v>Ideal Burndown</c:v>
          </c:tx>
          <c:spPr>
            <a:ln w="38100"/>
          </c:spPr>
          <c:marker>
            <c:symbol val="none"/>
          </c:marker>
          <c:dLbls>
            <c:delete val="1"/>
          </c:dLbls>
          <c:cat>
            <c:numRef>
              <c:f>'Burndown Chart Data'!$B$2:$B$15</c:f>
              <c:numCache>
                <c:formatCode>m/d/yyyy</c:formatCode>
                <c:ptCount val="14"/>
                <c:pt idx="0">
                  <c:v>40875</c:v>
                </c:pt>
                <c:pt idx="1">
                  <c:v>40876</c:v>
                </c:pt>
                <c:pt idx="2">
                  <c:v>40877</c:v>
                </c:pt>
                <c:pt idx="3">
                  <c:v>40878</c:v>
                </c:pt>
                <c:pt idx="4">
                  <c:v>40879</c:v>
                </c:pt>
                <c:pt idx="5">
                  <c:v>40880</c:v>
                </c:pt>
                <c:pt idx="6">
                  <c:v>40881</c:v>
                </c:pt>
                <c:pt idx="7">
                  <c:v>40882</c:v>
                </c:pt>
                <c:pt idx="8">
                  <c:v>40883</c:v>
                </c:pt>
                <c:pt idx="9">
                  <c:v>40884</c:v>
                </c:pt>
                <c:pt idx="10">
                  <c:v>40885</c:v>
                </c:pt>
                <c:pt idx="11">
                  <c:v>40886</c:v>
                </c:pt>
                <c:pt idx="12">
                  <c:v>40887</c:v>
                </c:pt>
                <c:pt idx="13">
                  <c:v>40888</c:v>
                </c:pt>
              </c:numCache>
            </c:numRef>
          </c:cat>
          <c:val>
            <c:numRef>
              <c:f>'Burndown Chart Data'!$F$2:$F$15</c:f>
              <c:numCache>
                <c:formatCode>General</c:formatCode>
                <c:ptCount val="14"/>
                <c:pt idx="0">
                  <c:v>102</c:v>
                </c:pt>
                <c:pt idx="1">
                  <c:v>91.8</c:v>
                </c:pt>
                <c:pt idx="2">
                  <c:v>81.599999999999994</c:v>
                </c:pt>
                <c:pt idx="3">
                  <c:v>71.400000000000006</c:v>
                </c:pt>
                <c:pt idx="4">
                  <c:v>61.2</c:v>
                </c:pt>
                <c:pt idx="5">
                  <c:v>51</c:v>
                </c:pt>
                <c:pt idx="6">
                  <c:v>40.800000000000011</c:v>
                </c:pt>
                <c:pt idx="7">
                  <c:v>30.599999999999991</c:v>
                </c:pt>
                <c:pt idx="8">
                  <c:v>20.400000000000006</c:v>
                </c:pt>
                <c:pt idx="9">
                  <c:v>10.200000000000003</c:v>
                </c:pt>
                <c:pt idx="10">
                  <c:v>0</c:v>
                </c:pt>
                <c:pt idx="11">
                  <c:v>0</c:v>
                </c:pt>
                <c:pt idx="12">
                  <c:v>0</c:v>
                </c:pt>
                <c:pt idx="13">
                  <c:v>0</c:v>
                </c:pt>
              </c:numCache>
            </c:numRef>
          </c:val>
          <c:smooth val="0"/>
        </c:ser>
        <c:ser>
          <c:idx val="1"/>
          <c:order val="1"/>
          <c:tx>
            <c:v>Remaining Effort</c:v>
          </c:tx>
          <c:spPr>
            <a:ln w="38100"/>
          </c:spPr>
          <c:marker>
            <c:symbol val="none"/>
          </c:marker>
          <c:dLbls>
            <c:delete val="1"/>
          </c:dLbls>
          <c:val>
            <c:numRef>
              <c:f>'Burndown Chart Data'!$K$2:$K$15</c:f>
              <c:numCache>
                <c:formatCode>General</c:formatCode>
                <c:ptCount val="14"/>
                <c:pt idx="0">
                  <c:v>102</c:v>
                </c:pt>
                <c:pt idx="1">
                  <c:v>102</c:v>
                </c:pt>
                <c:pt idx="2">
                  <c:v>89</c:v>
                </c:pt>
                <c:pt idx="3">
                  <c:v>89</c:v>
                </c:pt>
                <c:pt idx="4">
                  <c:v>84</c:v>
                </c:pt>
                <c:pt idx="5">
                  <c:v>84</c:v>
                </c:pt>
                <c:pt idx="6">
                  <c:v>83</c:v>
                </c:pt>
                <c:pt idx="7">
                  <c:v>83</c:v>
                </c:pt>
                <c:pt idx="8">
                  <c:v>80</c:v>
                </c:pt>
                <c:pt idx="9">
                  <c:v>52</c:v>
                </c:pt>
                <c:pt idx="10">
                  <c:v>24</c:v>
                </c:pt>
                <c:pt idx="11">
                  <c:v>24</c:v>
                </c:pt>
                <c:pt idx="12">
                  <c:v>24</c:v>
                </c:pt>
                <c:pt idx="13">
                  <c:v>24</c:v>
                </c:pt>
              </c:numCache>
            </c:numRef>
          </c:val>
          <c:smooth val="0"/>
        </c:ser>
        <c:dLbls>
          <c:showLegendKey val="0"/>
          <c:showVal val="1"/>
          <c:showCatName val="0"/>
          <c:showSerName val="0"/>
          <c:showPercent val="0"/>
          <c:showBubbleSize val="0"/>
        </c:dLbls>
        <c:marker val="1"/>
        <c:smooth val="0"/>
        <c:axId val="132333568"/>
        <c:axId val="132335104"/>
      </c:lineChart>
      <c:dateAx>
        <c:axId val="132333568"/>
        <c:scaling>
          <c:orientation val="minMax"/>
        </c:scaling>
        <c:delete val="0"/>
        <c:axPos val="b"/>
        <c:numFmt formatCode="m/d/yyyy" sourceLinked="1"/>
        <c:majorTickMark val="out"/>
        <c:minorTickMark val="out"/>
        <c:tickLblPos val="nextTo"/>
        <c:crossAx val="132335104"/>
        <c:crosses val="autoZero"/>
        <c:auto val="1"/>
        <c:lblOffset val="100"/>
        <c:baseTimeUnit val="days"/>
        <c:majorUnit val="2"/>
        <c:majorTimeUnit val="days"/>
        <c:minorUnit val="1"/>
        <c:minorTimeUnit val="days"/>
      </c:dateAx>
      <c:valAx>
        <c:axId val="132335104"/>
        <c:scaling>
          <c:orientation val="minMax"/>
        </c:scaling>
        <c:delete val="0"/>
        <c:axPos val="l"/>
        <c:majorGridlines/>
        <c:numFmt formatCode="General" sourceLinked="1"/>
        <c:majorTickMark val="none"/>
        <c:minorTickMark val="none"/>
        <c:tickLblPos val="nextTo"/>
        <c:crossAx val="132333568"/>
        <c:crosses val="autoZero"/>
        <c:crossBetween val="between"/>
      </c:valAx>
    </c:plotArea>
    <c:legend>
      <c:legendPos val="r"/>
      <c:layout>
        <c:manualLayout>
          <c:xMode val="edge"/>
          <c:yMode val="edge"/>
          <c:x val="0.75446743988082554"/>
          <c:y val="0.25986376049072435"/>
          <c:w val="0.23539742498403918"/>
          <c:h val="0.14639013528404921"/>
        </c:manualLayout>
      </c:layout>
      <c:overlay val="0"/>
    </c:legend>
    <c:plotVisOnly val="1"/>
    <c:dispBlanksAs val="gap"/>
    <c:showDLblsOverMax val="0"/>
  </c:chart>
  <c:txPr>
    <a:bodyPr/>
    <a:lstStyle/>
    <a:p>
      <a:pPr>
        <a:defRPr sz="16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a:lstStyle/>
          <a:p>
            <a:pPr>
              <a:defRPr sz="2000"/>
            </a:pPr>
            <a:r>
              <a:rPr lang="en-US" sz="2000" dirty="0" smtClean="0"/>
              <a:t>Tasks Status over iterations </a:t>
            </a:r>
            <a:endParaRPr lang="en-US" sz="2000" dirty="0"/>
          </a:p>
        </c:rich>
      </c:tx>
      <c:layout/>
      <c:overlay val="0"/>
    </c:title>
    <c:autoTitleDeleted val="0"/>
    <c:plotArea>
      <c:layout/>
      <c:barChart>
        <c:barDir val="col"/>
        <c:grouping val="clustered"/>
        <c:varyColors val="0"/>
        <c:ser>
          <c:idx val="0"/>
          <c:order val="0"/>
          <c:tx>
            <c:v>Tasks</c:v>
          </c:tx>
          <c:invertIfNegative val="0"/>
          <c:dPt>
            <c:idx val="0"/>
            <c:invertIfNegative val="0"/>
            <c:bubble3D val="0"/>
            <c:spPr>
              <a:solidFill>
                <a:schemeClr val="accent2">
                  <a:lumMod val="75000"/>
                </a:schemeClr>
              </a:solidFill>
            </c:spPr>
          </c:dPt>
          <c:dPt>
            <c:idx val="1"/>
            <c:invertIfNegative val="0"/>
            <c:bubble3D val="0"/>
            <c:spPr>
              <a:solidFill>
                <a:schemeClr val="accent1"/>
              </a:solidFill>
            </c:spPr>
          </c:dPt>
          <c:dPt>
            <c:idx val="3"/>
            <c:invertIfNegative val="0"/>
            <c:bubble3D val="0"/>
            <c:spPr>
              <a:solidFill>
                <a:srgbClr val="C0504D">
                  <a:lumMod val="75000"/>
                </a:srgbClr>
              </a:solidFill>
            </c:spPr>
          </c:dPt>
          <c:dPt>
            <c:idx val="4"/>
            <c:invertIfNegative val="0"/>
            <c:bubble3D val="0"/>
            <c:spPr>
              <a:solidFill>
                <a:srgbClr val="4F81BD"/>
              </a:solidFill>
            </c:spPr>
          </c:dPt>
          <c:dPt>
            <c:idx val="6"/>
            <c:invertIfNegative val="0"/>
            <c:bubble3D val="0"/>
            <c:spPr>
              <a:solidFill>
                <a:srgbClr val="C0504D">
                  <a:lumMod val="75000"/>
                </a:srgbClr>
              </a:solidFill>
            </c:spPr>
          </c:dPt>
          <c:dPt>
            <c:idx val="7"/>
            <c:invertIfNegative val="0"/>
            <c:bubble3D val="0"/>
            <c:spPr>
              <a:solidFill>
                <a:srgbClr val="4F81BD"/>
              </a:solidFill>
            </c:spPr>
          </c:dPt>
          <c:cat>
            <c:multiLvlStrRef>
              <c:f>Sheet1!$F$3:$N$4</c:f>
              <c:multiLvlStrCache>
                <c:ptCount val="9"/>
                <c:lvl>
                  <c:pt idx="0">
                    <c:v>Open</c:v>
                  </c:pt>
                  <c:pt idx="1">
                    <c:v>Closed</c:v>
                  </c:pt>
                  <c:pt idx="2">
                    <c:v>Unplanned</c:v>
                  </c:pt>
                  <c:pt idx="3">
                    <c:v>Open</c:v>
                  </c:pt>
                  <c:pt idx="4">
                    <c:v>Closed</c:v>
                  </c:pt>
                  <c:pt idx="5">
                    <c:v>Unplanned</c:v>
                  </c:pt>
                  <c:pt idx="6">
                    <c:v>Open</c:v>
                  </c:pt>
                  <c:pt idx="7">
                    <c:v>Closed</c:v>
                  </c:pt>
                  <c:pt idx="8">
                    <c:v>Unplanned</c:v>
                  </c:pt>
                </c:lvl>
                <c:lvl>
                  <c:pt idx="0">
                    <c:v>Iteration 1</c:v>
                  </c:pt>
                  <c:pt idx="3">
                    <c:v>Iteration 2</c:v>
                  </c:pt>
                  <c:pt idx="6">
                    <c:v>Iteration 3</c:v>
                  </c:pt>
                </c:lvl>
              </c:multiLvlStrCache>
            </c:multiLvlStrRef>
          </c:cat>
          <c:val>
            <c:numRef>
              <c:f>Sheet1!$F$5:$N$5</c:f>
              <c:numCache>
                <c:formatCode>General</c:formatCode>
                <c:ptCount val="9"/>
                <c:pt idx="0">
                  <c:v>3</c:v>
                </c:pt>
                <c:pt idx="1">
                  <c:v>11</c:v>
                </c:pt>
                <c:pt idx="2">
                  <c:v>7</c:v>
                </c:pt>
                <c:pt idx="3">
                  <c:v>2</c:v>
                </c:pt>
                <c:pt idx="4">
                  <c:v>5</c:v>
                </c:pt>
                <c:pt idx="5">
                  <c:v>2</c:v>
                </c:pt>
                <c:pt idx="6">
                  <c:v>12</c:v>
                </c:pt>
                <c:pt idx="7">
                  <c:v>13</c:v>
                </c:pt>
                <c:pt idx="8">
                  <c:v>1</c:v>
                </c:pt>
              </c:numCache>
            </c:numRef>
          </c:val>
        </c:ser>
        <c:dLbls>
          <c:showLegendKey val="0"/>
          <c:showVal val="0"/>
          <c:showCatName val="0"/>
          <c:showSerName val="0"/>
          <c:showPercent val="0"/>
          <c:showBubbleSize val="0"/>
        </c:dLbls>
        <c:gapWidth val="150"/>
        <c:axId val="132268032"/>
        <c:axId val="132269568"/>
      </c:barChart>
      <c:catAx>
        <c:axId val="132268032"/>
        <c:scaling>
          <c:orientation val="minMax"/>
        </c:scaling>
        <c:delete val="0"/>
        <c:axPos val="b"/>
        <c:majorTickMark val="out"/>
        <c:minorTickMark val="none"/>
        <c:tickLblPos val="nextTo"/>
        <c:txPr>
          <a:bodyPr/>
          <a:lstStyle/>
          <a:p>
            <a:pPr>
              <a:defRPr sz="1300"/>
            </a:pPr>
            <a:endParaRPr lang="en-US"/>
          </a:p>
        </c:txPr>
        <c:crossAx val="132269568"/>
        <c:crosses val="autoZero"/>
        <c:auto val="1"/>
        <c:lblAlgn val="ctr"/>
        <c:lblOffset val="100"/>
        <c:noMultiLvlLbl val="0"/>
      </c:catAx>
      <c:valAx>
        <c:axId val="132269568"/>
        <c:scaling>
          <c:orientation val="minMax"/>
        </c:scaling>
        <c:delete val="0"/>
        <c:axPos val="l"/>
        <c:majorGridlines/>
        <c:numFmt formatCode="General" sourceLinked="1"/>
        <c:majorTickMark val="out"/>
        <c:minorTickMark val="none"/>
        <c:tickLblPos val="nextTo"/>
        <c:txPr>
          <a:bodyPr/>
          <a:lstStyle/>
          <a:p>
            <a:pPr>
              <a:defRPr sz="1400"/>
            </a:pPr>
            <a:endParaRPr lang="en-US"/>
          </a:p>
        </c:txPr>
        <c:crossAx val="132268032"/>
        <c:crosses val="autoZero"/>
        <c:crossBetween val="between"/>
      </c:valAx>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Sheet2!$B$1</c:f>
              <c:strCache>
                <c:ptCount val="1"/>
                <c:pt idx="0">
                  <c:v>Person 1</c:v>
                </c:pt>
              </c:strCache>
            </c:strRef>
          </c:tx>
          <c:spPr>
            <a:ln w="28575">
              <a:noFill/>
            </a:ln>
          </c:spPr>
          <c:xVal>
            <c:strRef>
              <c:f>Sheet2!$A$2:$A$6</c:f>
              <c:strCache>
                <c:ptCount val="5"/>
                <c:pt idx="0">
                  <c:v>Round 1</c:v>
                </c:pt>
                <c:pt idx="1">
                  <c:v>Round 2</c:v>
                </c:pt>
                <c:pt idx="2">
                  <c:v>Round 3</c:v>
                </c:pt>
                <c:pt idx="3">
                  <c:v>Round 4</c:v>
                </c:pt>
                <c:pt idx="4">
                  <c:v>Round 5</c:v>
                </c:pt>
              </c:strCache>
            </c:strRef>
          </c:xVal>
          <c:yVal>
            <c:numRef>
              <c:f>Sheet2!$B$2:$B$6</c:f>
              <c:numCache>
                <c:formatCode>General</c:formatCode>
                <c:ptCount val="5"/>
                <c:pt idx="0">
                  <c:v>146</c:v>
                </c:pt>
                <c:pt idx="1">
                  <c:v>165</c:v>
                </c:pt>
                <c:pt idx="2">
                  <c:v>217</c:v>
                </c:pt>
                <c:pt idx="3">
                  <c:v>286</c:v>
                </c:pt>
                <c:pt idx="4">
                  <c:v>336</c:v>
                </c:pt>
              </c:numCache>
            </c:numRef>
          </c:yVal>
          <c:smooth val="0"/>
        </c:ser>
        <c:ser>
          <c:idx val="1"/>
          <c:order val="1"/>
          <c:tx>
            <c:strRef>
              <c:f>Sheet2!$C$1</c:f>
              <c:strCache>
                <c:ptCount val="1"/>
                <c:pt idx="0">
                  <c:v>Person 2</c:v>
                </c:pt>
              </c:strCache>
            </c:strRef>
          </c:tx>
          <c:spPr>
            <a:ln w="28575">
              <a:noFill/>
            </a:ln>
          </c:spPr>
          <c:xVal>
            <c:strRef>
              <c:f>Sheet2!$A$2:$A$6</c:f>
              <c:strCache>
                <c:ptCount val="5"/>
                <c:pt idx="0">
                  <c:v>Round 1</c:v>
                </c:pt>
                <c:pt idx="1">
                  <c:v>Round 2</c:v>
                </c:pt>
                <c:pt idx="2">
                  <c:v>Round 3</c:v>
                </c:pt>
                <c:pt idx="3">
                  <c:v>Round 4</c:v>
                </c:pt>
                <c:pt idx="4">
                  <c:v>Round 5</c:v>
                </c:pt>
              </c:strCache>
            </c:strRef>
          </c:xVal>
          <c:yVal>
            <c:numRef>
              <c:f>Sheet2!$C$2:$C$6</c:f>
              <c:numCache>
                <c:formatCode>General</c:formatCode>
                <c:ptCount val="5"/>
                <c:pt idx="0">
                  <c:v>227</c:v>
                </c:pt>
                <c:pt idx="1">
                  <c:v>267</c:v>
                </c:pt>
                <c:pt idx="2">
                  <c:v>297</c:v>
                </c:pt>
                <c:pt idx="3">
                  <c:v>366</c:v>
                </c:pt>
                <c:pt idx="4">
                  <c:v>380</c:v>
                </c:pt>
              </c:numCache>
            </c:numRef>
          </c:yVal>
          <c:smooth val="0"/>
        </c:ser>
        <c:ser>
          <c:idx val="2"/>
          <c:order val="2"/>
          <c:tx>
            <c:strRef>
              <c:f>Sheet2!$D$1</c:f>
              <c:strCache>
                <c:ptCount val="1"/>
                <c:pt idx="0">
                  <c:v>Person 3</c:v>
                </c:pt>
              </c:strCache>
            </c:strRef>
          </c:tx>
          <c:spPr>
            <a:ln w="28575">
              <a:noFill/>
            </a:ln>
          </c:spPr>
          <c:xVal>
            <c:strRef>
              <c:f>Sheet2!$A$2:$A$6</c:f>
              <c:strCache>
                <c:ptCount val="5"/>
                <c:pt idx="0">
                  <c:v>Round 1</c:v>
                </c:pt>
                <c:pt idx="1">
                  <c:v>Round 2</c:v>
                </c:pt>
                <c:pt idx="2">
                  <c:v>Round 3</c:v>
                </c:pt>
                <c:pt idx="3">
                  <c:v>Round 4</c:v>
                </c:pt>
                <c:pt idx="4">
                  <c:v>Round 5</c:v>
                </c:pt>
              </c:strCache>
            </c:strRef>
          </c:xVal>
          <c:yVal>
            <c:numRef>
              <c:f>Sheet2!$D$2:$D$6</c:f>
              <c:numCache>
                <c:formatCode>General</c:formatCode>
                <c:ptCount val="5"/>
                <c:pt idx="0">
                  <c:v>259</c:v>
                </c:pt>
                <c:pt idx="1">
                  <c:v>298</c:v>
                </c:pt>
                <c:pt idx="2">
                  <c:v>349</c:v>
                </c:pt>
                <c:pt idx="3">
                  <c:v>387</c:v>
                </c:pt>
                <c:pt idx="4">
                  <c:v>404</c:v>
                </c:pt>
              </c:numCache>
            </c:numRef>
          </c:yVal>
          <c:smooth val="0"/>
        </c:ser>
        <c:ser>
          <c:idx val="3"/>
          <c:order val="3"/>
          <c:tx>
            <c:strRef>
              <c:f>Sheet2!$E$1</c:f>
              <c:strCache>
                <c:ptCount val="1"/>
                <c:pt idx="0">
                  <c:v>Person 4</c:v>
                </c:pt>
              </c:strCache>
            </c:strRef>
          </c:tx>
          <c:spPr>
            <a:ln w="28575">
              <a:noFill/>
            </a:ln>
          </c:spPr>
          <c:xVal>
            <c:strRef>
              <c:f>Sheet2!$A$2:$A$6</c:f>
              <c:strCache>
                <c:ptCount val="5"/>
                <c:pt idx="0">
                  <c:v>Round 1</c:v>
                </c:pt>
                <c:pt idx="1">
                  <c:v>Round 2</c:v>
                </c:pt>
                <c:pt idx="2">
                  <c:v>Round 3</c:v>
                </c:pt>
                <c:pt idx="3">
                  <c:v>Round 4</c:v>
                </c:pt>
                <c:pt idx="4">
                  <c:v>Round 5</c:v>
                </c:pt>
              </c:strCache>
            </c:strRef>
          </c:xVal>
          <c:yVal>
            <c:numRef>
              <c:f>Sheet2!$E$2:$E$6</c:f>
              <c:numCache>
                <c:formatCode>General</c:formatCode>
                <c:ptCount val="5"/>
                <c:pt idx="0">
                  <c:v>439</c:v>
                </c:pt>
                <c:pt idx="1">
                  <c:v>453</c:v>
                </c:pt>
                <c:pt idx="2">
                  <c:v>474</c:v>
                </c:pt>
                <c:pt idx="3">
                  <c:v>471</c:v>
                </c:pt>
                <c:pt idx="4">
                  <c:v>481</c:v>
                </c:pt>
              </c:numCache>
            </c:numRef>
          </c:yVal>
          <c:smooth val="0"/>
        </c:ser>
        <c:ser>
          <c:idx val="4"/>
          <c:order val="4"/>
          <c:tx>
            <c:strRef>
              <c:f>Sheet2!$F$1</c:f>
              <c:strCache>
                <c:ptCount val="1"/>
                <c:pt idx="0">
                  <c:v>Person 5</c:v>
                </c:pt>
              </c:strCache>
            </c:strRef>
          </c:tx>
          <c:spPr>
            <a:ln w="28575">
              <a:noFill/>
            </a:ln>
          </c:spPr>
          <c:xVal>
            <c:strRef>
              <c:f>Sheet2!$A$2:$A$6</c:f>
              <c:strCache>
                <c:ptCount val="5"/>
                <c:pt idx="0">
                  <c:v>Round 1</c:v>
                </c:pt>
                <c:pt idx="1">
                  <c:v>Round 2</c:v>
                </c:pt>
                <c:pt idx="2">
                  <c:v>Round 3</c:v>
                </c:pt>
                <c:pt idx="3">
                  <c:v>Round 4</c:v>
                </c:pt>
                <c:pt idx="4">
                  <c:v>Round 5</c:v>
                </c:pt>
              </c:strCache>
            </c:strRef>
          </c:xVal>
          <c:yVal>
            <c:numRef>
              <c:f>Sheet2!$F$2:$F$6</c:f>
              <c:numCache>
                <c:formatCode>General</c:formatCode>
                <c:ptCount val="5"/>
                <c:pt idx="0">
                  <c:v>585</c:v>
                </c:pt>
                <c:pt idx="1">
                  <c:v>571</c:v>
                </c:pt>
                <c:pt idx="2">
                  <c:v>576</c:v>
                </c:pt>
                <c:pt idx="3">
                  <c:v>556</c:v>
                </c:pt>
                <c:pt idx="4">
                  <c:v>536</c:v>
                </c:pt>
              </c:numCache>
            </c:numRef>
          </c:yVal>
          <c:smooth val="0"/>
        </c:ser>
        <c:dLbls>
          <c:showLegendKey val="0"/>
          <c:showVal val="0"/>
          <c:showCatName val="0"/>
          <c:showSerName val="0"/>
          <c:showPercent val="0"/>
          <c:showBubbleSize val="0"/>
        </c:dLbls>
        <c:axId val="43506688"/>
        <c:axId val="114470912"/>
      </c:scatterChart>
      <c:valAx>
        <c:axId val="43506688"/>
        <c:scaling>
          <c:orientation val="minMax"/>
        </c:scaling>
        <c:delete val="0"/>
        <c:axPos val="b"/>
        <c:majorTickMark val="out"/>
        <c:minorTickMark val="none"/>
        <c:tickLblPos val="nextTo"/>
        <c:crossAx val="114470912"/>
        <c:crosses val="autoZero"/>
        <c:crossBetween val="midCat"/>
      </c:valAx>
      <c:valAx>
        <c:axId val="114470912"/>
        <c:scaling>
          <c:orientation val="minMax"/>
        </c:scaling>
        <c:delete val="0"/>
        <c:axPos val="l"/>
        <c:majorGridlines/>
        <c:numFmt formatCode="General" sourceLinked="1"/>
        <c:majorTickMark val="out"/>
        <c:minorTickMark val="none"/>
        <c:tickLblPos val="nextTo"/>
        <c:crossAx val="43506688"/>
        <c:crosses val="autoZero"/>
        <c:crossBetween val="midCat"/>
      </c:valAx>
    </c:plotArea>
    <c:legend>
      <c:legendPos val="r"/>
      <c:layout/>
      <c:overlay val="0"/>
    </c:legend>
    <c:plotVisOnly val="1"/>
    <c:dispBlanksAs val="gap"/>
    <c:showDLblsOverMax val="0"/>
  </c:chart>
  <c:txPr>
    <a:bodyPr/>
    <a:lstStyle/>
    <a:p>
      <a:pPr>
        <a:defRPr sz="20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pieChart>
        <c:varyColors val="1"/>
        <c:ser>
          <c:idx val="0"/>
          <c:order val="0"/>
          <c:tx>
            <c:strRef>
              <c:f>'Effort Data'!$B$1</c:f>
              <c:strCache>
                <c:ptCount val="1"/>
                <c:pt idx="0">
                  <c:v>Estimation Distribution</c:v>
                </c:pt>
              </c:strCache>
            </c:strRef>
          </c:tx>
          <c:dLbls>
            <c:showLegendKey val="0"/>
            <c:showVal val="0"/>
            <c:showCatName val="0"/>
            <c:showSerName val="0"/>
            <c:showPercent val="1"/>
            <c:showBubbleSize val="0"/>
            <c:showLeaderLines val="1"/>
          </c:dLbls>
          <c:cat>
            <c:strRef>
              <c:f>'Effort Data'!$A$2:$A$15</c:f>
              <c:strCache>
                <c:ptCount val="14"/>
                <c:pt idx="0">
                  <c:v>Architecture</c:v>
                </c:pt>
                <c:pt idx="1">
                  <c:v>Class</c:v>
                </c:pt>
                <c:pt idx="2">
                  <c:v>CM</c:v>
                </c:pt>
                <c:pt idx="3">
                  <c:v>EOSP</c:v>
                </c:pt>
                <c:pt idx="4">
                  <c:v>Meetings</c:v>
                </c:pt>
                <c:pt idx="5">
                  <c:v>Overhead</c:v>
                </c:pt>
                <c:pt idx="6">
                  <c:v>Pblm Stmt</c:v>
                </c:pt>
                <c:pt idx="7">
                  <c:v>Planning</c:v>
                </c:pt>
                <c:pt idx="8">
                  <c:v>Post Mortem</c:v>
                </c:pt>
                <c:pt idx="9">
                  <c:v>Proj Plan Doc</c:v>
                </c:pt>
                <c:pt idx="10">
                  <c:v>Reqs</c:v>
                </c:pt>
                <c:pt idx="11">
                  <c:v>Risk Mgmt</c:v>
                </c:pt>
                <c:pt idx="12">
                  <c:v>SOW</c:v>
                </c:pt>
                <c:pt idx="13">
                  <c:v>Training</c:v>
                </c:pt>
              </c:strCache>
            </c:strRef>
          </c:cat>
          <c:val>
            <c:numRef>
              <c:f>'Effort Data'!$B$2:$B$15</c:f>
              <c:numCache>
                <c:formatCode>General</c:formatCode>
                <c:ptCount val="14"/>
                <c:pt idx="0">
                  <c:v>24</c:v>
                </c:pt>
                <c:pt idx="1">
                  <c:v>5</c:v>
                </c:pt>
                <c:pt idx="2">
                  <c:v>5</c:v>
                </c:pt>
                <c:pt idx="3">
                  <c:v>51</c:v>
                </c:pt>
                <c:pt idx="4">
                  <c:v>24</c:v>
                </c:pt>
                <c:pt idx="5">
                  <c:v>5</c:v>
                </c:pt>
                <c:pt idx="6">
                  <c:v>0</c:v>
                </c:pt>
                <c:pt idx="7">
                  <c:v>0</c:v>
                </c:pt>
                <c:pt idx="8">
                  <c:v>42</c:v>
                </c:pt>
                <c:pt idx="9">
                  <c:v>0</c:v>
                </c:pt>
                <c:pt idx="10">
                  <c:v>44</c:v>
                </c:pt>
                <c:pt idx="11">
                  <c:v>5</c:v>
                </c:pt>
                <c:pt idx="12">
                  <c:v>3</c:v>
                </c:pt>
                <c:pt idx="13">
                  <c:v>2</c:v>
                </c:pt>
              </c:numCache>
            </c:numRef>
          </c:val>
        </c:ser>
        <c:dLbls>
          <c:showLegendKey val="0"/>
          <c:showVal val="0"/>
          <c:showCatName val="0"/>
          <c:showSerName val="0"/>
          <c:showPercent val="1"/>
          <c:showBubbleSize val="0"/>
          <c:showLeaderLines val="1"/>
        </c:dLbls>
        <c:firstSliceAng val="0"/>
      </c:pieChart>
    </c:plotArea>
    <c:legend>
      <c:legendPos val="r"/>
      <c:layout/>
      <c:overlay val="0"/>
    </c:legend>
    <c:plotVisOnly val="1"/>
    <c:dispBlanksAs val="zero"/>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6E9347-2778-4A12-8695-5349F1E7DFA4}" type="doc">
      <dgm:prSet loTypeId="urn:microsoft.com/office/officeart/2005/8/layout/equation1" loCatId="process" qsTypeId="urn:microsoft.com/office/officeart/2005/8/quickstyle/simple1" qsCatId="simple" csTypeId="urn:microsoft.com/office/officeart/2005/8/colors/accent1_2" csCatId="accent1" phldr="1"/>
      <dgm:spPr/>
    </dgm:pt>
    <dgm:pt modelId="{0E71EFA7-6A6F-4F36-8CE2-258264C98D31}">
      <dgm:prSet phldrT="[Text]"/>
      <dgm:spPr/>
      <dgm:t>
        <a:bodyPr/>
        <a:lstStyle/>
        <a:p>
          <a:r>
            <a:rPr lang="en-US" dirty="0" smtClean="0"/>
            <a:t>56 Closed Queries</a:t>
          </a:r>
          <a:endParaRPr lang="en-US" dirty="0"/>
        </a:p>
      </dgm:t>
    </dgm:pt>
    <dgm:pt modelId="{EF12B22E-394E-473B-9BAA-DB205906BF2E}" type="parTrans" cxnId="{1CF87634-61DF-40BB-89C7-9AAA9829DA70}">
      <dgm:prSet/>
      <dgm:spPr/>
      <dgm:t>
        <a:bodyPr/>
        <a:lstStyle/>
        <a:p>
          <a:endParaRPr lang="en-US"/>
        </a:p>
      </dgm:t>
    </dgm:pt>
    <dgm:pt modelId="{0ACABB50-B68E-49CE-8F03-6DED3B390D79}" type="sibTrans" cxnId="{1CF87634-61DF-40BB-89C7-9AAA9829DA70}">
      <dgm:prSet/>
      <dgm:spPr/>
      <dgm:t>
        <a:bodyPr/>
        <a:lstStyle/>
        <a:p>
          <a:endParaRPr lang="en-US"/>
        </a:p>
      </dgm:t>
    </dgm:pt>
    <dgm:pt modelId="{DFF591DB-11E9-481C-B5BF-E68967E0289E}">
      <dgm:prSet phldrT="[Text]"/>
      <dgm:spPr/>
      <dgm:t>
        <a:bodyPr/>
        <a:lstStyle/>
        <a:p>
          <a:r>
            <a:rPr lang="en-US" dirty="0" smtClean="0"/>
            <a:t>3 Open Queries</a:t>
          </a:r>
          <a:endParaRPr lang="en-US" dirty="0"/>
        </a:p>
      </dgm:t>
    </dgm:pt>
    <dgm:pt modelId="{A66BD4A7-CC81-40AA-8E29-6E361F8DFCFD}" type="parTrans" cxnId="{DA0C4148-198F-4E32-B51D-51621E4C1FF5}">
      <dgm:prSet/>
      <dgm:spPr/>
      <dgm:t>
        <a:bodyPr/>
        <a:lstStyle/>
        <a:p>
          <a:endParaRPr lang="en-US"/>
        </a:p>
      </dgm:t>
    </dgm:pt>
    <dgm:pt modelId="{6AB1CBDC-DFF3-4F83-9A3E-FC83C8FF51E4}" type="sibTrans" cxnId="{DA0C4148-198F-4E32-B51D-51621E4C1FF5}">
      <dgm:prSet/>
      <dgm:spPr/>
      <dgm:t>
        <a:bodyPr/>
        <a:lstStyle/>
        <a:p>
          <a:endParaRPr lang="en-US"/>
        </a:p>
      </dgm:t>
    </dgm:pt>
    <dgm:pt modelId="{84E6252F-D995-4692-BE8D-1379B8385244}">
      <dgm:prSet phldrT="[Text]"/>
      <dgm:spPr/>
      <dgm:t>
        <a:bodyPr/>
        <a:lstStyle/>
        <a:p>
          <a:r>
            <a:rPr lang="en-US" dirty="0" smtClean="0"/>
            <a:t>59 items in Query log</a:t>
          </a:r>
          <a:endParaRPr lang="en-US" dirty="0"/>
        </a:p>
      </dgm:t>
    </dgm:pt>
    <dgm:pt modelId="{C85DC089-5FED-4EF7-AE6B-CFFD2D8E6182}" type="parTrans" cxnId="{D40507B7-A893-46CF-830E-04999582D482}">
      <dgm:prSet/>
      <dgm:spPr/>
      <dgm:t>
        <a:bodyPr/>
        <a:lstStyle/>
        <a:p>
          <a:endParaRPr lang="en-US"/>
        </a:p>
      </dgm:t>
    </dgm:pt>
    <dgm:pt modelId="{5BD8A505-70C5-4492-A491-0958891F383E}" type="sibTrans" cxnId="{D40507B7-A893-46CF-830E-04999582D482}">
      <dgm:prSet/>
      <dgm:spPr/>
      <dgm:t>
        <a:bodyPr/>
        <a:lstStyle/>
        <a:p>
          <a:endParaRPr lang="en-US"/>
        </a:p>
      </dgm:t>
    </dgm:pt>
    <dgm:pt modelId="{CCB79087-8EB7-4DD0-9101-8CFB259346DF}" type="pres">
      <dgm:prSet presAssocID="{4F6E9347-2778-4A12-8695-5349F1E7DFA4}" presName="linearFlow" presStyleCnt="0">
        <dgm:presLayoutVars>
          <dgm:dir/>
          <dgm:resizeHandles val="exact"/>
        </dgm:presLayoutVars>
      </dgm:prSet>
      <dgm:spPr/>
    </dgm:pt>
    <dgm:pt modelId="{898C0118-90D2-4731-B050-4B81B3CDF01D}" type="pres">
      <dgm:prSet presAssocID="{0E71EFA7-6A6F-4F36-8CE2-258264C98D31}" presName="node" presStyleLbl="node1" presStyleIdx="0" presStyleCnt="3">
        <dgm:presLayoutVars>
          <dgm:bulletEnabled val="1"/>
        </dgm:presLayoutVars>
      </dgm:prSet>
      <dgm:spPr/>
      <dgm:t>
        <a:bodyPr/>
        <a:lstStyle/>
        <a:p>
          <a:endParaRPr lang="en-US"/>
        </a:p>
      </dgm:t>
    </dgm:pt>
    <dgm:pt modelId="{483151A9-08E1-43C2-9999-90B5E33F743A}" type="pres">
      <dgm:prSet presAssocID="{0ACABB50-B68E-49CE-8F03-6DED3B390D79}" presName="spacerL" presStyleCnt="0"/>
      <dgm:spPr/>
    </dgm:pt>
    <dgm:pt modelId="{D0DBE33F-CE34-402D-AEE2-2BAF5F0194C1}" type="pres">
      <dgm:prSet presAssocID="{0ACABB50-B68E-49CE-8F03-6DED3B390D79}" presName="sibTrans" presStyleLbl="sibTrans2D1" presStyleIdx="0" presStyleCnt="2"/>
      <dgm:spPr/>
      <dgm:t>
        <a:bodyPr/>
        <a:lstStyle/>
        <a:p>
          <a:endParaRPr lang="en-US"/>
        </a:p>
      </dgm:t>
    </dgm:pt>
    <dgm:pt modelId="{913CC7B1-FD3A-41CE-8C70-F84F88FF2ABF}" type="pres">
      <dgm:prSet presAssocID="{0ACABB50-B68E-49CE-8F03-6DED3B390D79}" presName="spacerR" presStyleCnt="0"/>
      <dgm:spPr/>
    </dgm:pt>
    <dgm:pt modelId="{090D42FA-ABAA-4897-9145-792DC86645A5}" type="pres">
      <dgm:prSet presAssocID="{DFF591DB-11E9-481C-B5BF-E68967E0289E}" presName="node" presStyleLbl="node1" presStyleIdx="1" presStyleCnt="3">
        <dgm:presLayoutVars>
          <dgm:bulletEnabled val="1"/>
        </dgm:presLayoutVars>
      </dgm:prSet>
      <dgm:spPr/>
      <dgm:t>
        <a:bodyPr/>
        <a:lstStyle/>
        <a:p>
          <a:endParaRPr lang="en-US"/>
        </a:p>
      </dgm:t>
    </dgm:pt>
    <dgm:pt modelId="{C6CCBFCB-BFF4-48DA-BB89-5915AA046CDC}" type="pres">
      <dgm:prSet presAssocID="{6AB1CBDC-DFF3-4F83-9A3E-FC83C8FF51E4}" presName="spacerL" presStyleCnt="0"/>
      <dgm:spPr/>
    </dgm:pt>
    <dgm:pt modelId="{39B3885B-F2D6-42CE-B513-E99A5C848B2E}" type="pres">
      <dgm:prSet presAssocID="{6AB1CBDC-DFF3-4F83-9A3E-FC83C8FF51E4}" presName="sibTrans" presStyleLbl="sibTrans2D1" presStyleIdx="1" presStyleCnt="2"/>
      <dgm:spPr/>
      <dgm:t>
        <a:bodyPr/>
        <a:lstStyle/>
        <a:p>
          <a:endParaRPr lang="en-US"/>
        </a:p>
      </dgm:t>
    </dgm:pt>
    <dgm:pt modelId="{C7D382D8-4859-4BFC-9335-E956649CA8C4}" type="pres">
      <dgm:prSet presAssocID="{6AB1CBDC-DFF3-4F83-9A3E-FC83C8FF51E4}" presName="spacerR" presStyleCnt="0"/>
      <dgm:spPr/>
    </dgm:pt>
    <dgm:pt modelId="{261208FB-BC77-4347-B097-628BA872242A}" type="pres">
      <dgm:prSet presAssocID="{84E6252F-D995-4692-BE8D-1379B8385244}" presName="node" presStyleLbl="node1" presStyleIdx="2" presStyleCnt="3">
        <dgm:presLayoutVars>
          <dgm:bulletEnabled val="1"/>
        </dgm:presLayoutVars>
      </dgm:prSet>
      <dgm:spPr/>
      <dgm:t>
        <a:bodyPr/>
        <a:lstStyle/>
        <a:p>
          <a:endParaRPr lang="en-US"/>
        </a:p>
      </dgm:t>
    </dgm:pt>
  </dgm:ptLst>
  <dgm:cxnLst>
    <dgm:cxn modelId="{E6277144-089B-4502-A7C5-4FAC2CF4F6F2}" type="presOf" srcId="{DFF591DB-11E9-481C-B5BF-E68967E0289E}" destId="{090D42FA-ABAA-4897-9145-792DC86645A5}" srcOrd="0" destOrd="0" presId="urn:microsoft.com/office/officeart/2005/8/layout/equation1"/>
    <dgm:cxn modelId="{9325EDFE-76D3-4226-8EEA-0B6FFCBB0F35}" type="presOf" srcId="{0E71EFA7-6A6F-4F36-8CE2-258264C98D31}" destId="{898C0118-90D2-4731-B050-4B81B3CDF01D}" srcOrd="0" destOrd="0" presId="urn:microsoft.com/office/officeart/2005/8/layout/equation1"/>
    <dgm:cxn modelId="{467BE18A-C09B-4E58-A280-96B16E6A9359}" type="presOf" srcId="{4F6E9347-2778-4A12-8695-5349F1E7DFA4}" destId="{CCB79087-8EB7-4DD0-9101-8CFB259346DF}" srcOrd="0" destOrd="0" presId="urn:microsoft.com/office/officeart/2005/8/layout/equation1"/>
    <dgm:cxn modelId="{1CF87634-61DF-40BB-89C7-9AAA9829DA70}" srcId="{4F6E9347-2778-4A12-8695-5349F1E7DFA4}" destId="{0E71EFA7-6A6F-4F36-8CE2-258264C98D31}" srcOrd="0" destOrd="0" parTransId="{EF12B22E-394E-473B-9BAA-DB205906BF2E}" sibTransId="{0ACABB50-B68E-49CE-8F03-6DED3B390D79}"/>
    <dgm:cxn modelId="{D40507B7-A893-46CF-830E-04999582D482}" srcId="{4F6E9347-2778-4A12-8695-5349F1E7DFA4}" destId="{84E6252F-D995-4692-BE8D-1379B8385244}" srcOrd="2" destOrd="0" parTransId="{C85DC089-5FED-4EF7-AE6B-CFFD2D8E6182}" sibTransId="{5BD8A505-70C5-4492-A491-0958891F383E}"/>
    <dgm:cxn modelId="{C951FA9A-4D3B-4FE6-86B0-598F70C40214}" type="presOf" srcId="{84E6252F-D995-4692-BE8D-1379B8385244}" destId="{261208FB-BC77-4347-B097-628BA872242A}" srcOrd="0" destOrd="0" presId="urn:microsoft.com/office/officeart/2005/8/layout/equation1"/>
    <dgm:cxn modelId="{AF10505A-20D4-42E1-B879-3819E3430C95}" type="presOf" srcId="{0ACABB50-B68E-49CE-8F03-6DED3B390D79}" destId="{D0DBE33F-CE34-402D-AEE2-2BAF5F0194C1}" srcOrd="0" destOrd="0" presId="urn:microsoft.com/office/officeart/2005/8/layout/equation1"/>
    <dgm:cxn modelId="{198EEBFD-50E3-40E7-A3BB-D165FA28AB6F}" type="presOf" srcId="{6AB1CBDC-DFF3-4F83-9A3E-FC83C8FF51E4}" destId="{39B3885B-F2D6-42CE-B513-E99A5C848B2E}" srcOrd="0" destOrd="0" presId="urn:microsoft.com/office/officeart/2005/8/layout/equation1"/>
    <dgm:cxn modelId="{DA0C4148-198F-4E32-B51D-51621E4C1FF5}" srcId="{4F6E9347-2778-4A12-8695-5349F1E7DFA4}" destId="{DFF591DB-11E9-481C-B5BF-E68967E0289E}" srcOrd="1" destOrd="0" parTransId="{A66BD4A7-CC81-40AA-8E29-6E361F8DFCFD}" sibTransId="{6AB1CBDC-DFF3-4F83-9A3E-FC83C8FF51E4}"/>
    <dgm:cxn modelId="{C4783721-190C-49A3-A158-D9A77A4DBD78}" type="presParOf" srcId="{CCB79087-8EB7-4DD0-9101-8CFB259346DF}" destId="{898C0118-90D2-4731-B050-4B81B3CDF01D}" srcOrd="0" destOrd="0" presId="urn:microsoft.com/office/officeart/2005/8/layout/equation1"/>
    <dgm:cxn modelId="{73ECB3CC-BEE0-485E-BAF0-86974DB8BCF9}" type="presParOf" srcId="{CCB79087-8EB7-4DD0-9101-8CFB259346DF}" destId="{483151A9-08E1-43C2-9999-90B5E33F743A}" srcOrd="1" destOrd="0" presId="urn:microsoft.com/office/officeart/2005/8/layout/equation1"/>
    <dgm:cxn modelId="{E6010058-F55F-4FB3-B06D-73E19349C3C8}" type="presParOf" srcId="{CCB79087-8EB7-4DD0-9101-8CFB259346DF}" destId="{D0DBE33F-CE34-402D-AEE2-2BAF5F0194C1}" srcOrd="2" destOrd="0" presId="urn:microsoft.com/office/officeart/2005/8/layout/equation1"/>
    <dgm:cxn modelId="{7C3EA1E6-F4E8-4D49-93D3-62727D07A365}" type="presParOf" srcId="{CCB79087-8EB7-4DD0-9101-8CFB259346DF}" destId="{913CC7B1-FD3A-41CE-8C70-F84F88FF2ABF}" srcOrd="3" destOrd="0" presId="urn:microsoft.com/office/officeart/2005/8/layout/equation1"/>
    <dgm:cxn modelId="{1554C237-1E99-4FB9-9835-9CFAD4F7A9A9}" type="presParOf" srcId="{CCB79087-8EB7-4DD0-9101-8CFB259346DF}" destId="{090D42FA-ABAA-4897-9145-792DC86645A5}" srcOrd="4" destOrd="0" presId="urn:microsoft.com/office/officeart/2005/8/layout/equation1"/>
    <dgm:cxn modelId="{C46C2DDF-D76A-4E63-B7DD-5B31C75FC359}" type="presParOf" srcId="{CCB79087-8EB7-4DD0-9101-8CFB259346DF}" destId="{C6CCBFCB-BFF4-48DA-BB89-5915AA046CDC}" srcOrd="5" destOrd="0" presId="urn:microsoft.com/office/officeart/2005/8/layout/equation1"/>
    <dgm:cxn modelId="{AC8FCF2B-4522-4941-A2B9-AB743EF02796}" type="presParOf" srcId="{CCB79087-8EB7-4DD0-9101-8CFB259346DF}" destId="{39B3885B-F2D6-42CE-B513-E99A5C848B2E}" srcOrd="6" destOrd="0" presId="urn:microsoft.com/office/officeart/2005/8/layout/equation1"/>
    <dgm:cxn modelId="{ADCE40BB-FEE2-4CCF-8EF2-64A875009470}" type="presParOf" srcId="{CCB79087-8EB7-4DD0-9101-8CFB259346DF}" destId="{C7D382D8-4859-4BFC-9335-E956649CA8C4}" srcOrd="7" destOrd="0" presId="urn:microsoft.com/office/officeart/2005/8/layout/equation1"/>
    <dgm:cxn modelId="{F2AA1F58-EB1B-4651-9104-C935FE7F6316}" type="presParOf" srcId="{CCB79087-8EB7-4DD0-9101-8CFB259346DF}" destId="{261208FB-BC77-4347-B097-628BA872242A}"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208787-A2C7-45A2-87E4-ABAD5474991C}"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CF11EAD3-A7C9-4F1F-9837-AF36E2109622}">
      <dgm:prSet phldrT="[Text]" custT="1"/>
      <dgm:spPr/>
      <dgm:t>
        <a:bodyPr/>
        <a:lstStyle/>
        <a:p>
          <a:r>
            <a:rPr lang="en-US" sz="1800" dirty="0" smtClean="0"/>
            <a:t>Identify</a:t>
          </a:r>
          <a:endParaRPr lang="en-US" sz="1800" dirty="0"/>
        </a:p>
      </dgm:t>
    </dgm:pt>
    <dgm:pt modelId="{21B7937F-7568-4F13-8A27-70AAFF7470DB}" type="parTrans" cxnId="{FC598357-B520-47CA-9D32-415C4F8C7099}">
      <dgm:prSet/>
      <dgm:spPr/>
      <dgm:t>
        <a:bodyPr/>
        <a:lstStyle/>
        <a:p>
          <a:endParaRPr lang="en-US" sz="1800"/>
        </a:p>
      </dgm:t>
    </dgm:pt>
    <dgm:pt modelId="{78279FDE-5E1A-4DD9-BC31-15FD99D60085}" type="sibTrans" cxnId="{FC598357-B520-47CA-9D32-415C4F8C7099}">
      <dgm:prSet/>
      <dgm:spPr/>
      <dgm:t>
        <a:bodyPr/>
        <a:lstStyle/>
        <a:p>
          <a:endParaRPr lang="en-US" sz="1800"/>
        </a:p>
      </dgm:t>
    </dgm:pt>
    <dgm:pt modelId="{24619147-D6E1-42AD-818F-9AC4C2DE49AE}">
      <dgm:prSet phldrT="[Text]" custT="1"/>
      <dgm:spPr/>
      <dgm:t>
        <a:bodyPr/>
        <a:lstStyle/>
        <a:p>
          <a:r>
            <a:rPr lang="en-US" sz="1800" dirty="0" smtClean="0"/>
            <a:t>Prioritize</a:t>
          </a:r>
          <a:endParaRPr lang="en-US" sz="1800" dirty="0"/>
        </a:p>
      </dgm:t>
    </dgm:pt>
    <dgm:pt modelId="{AA605447-E969-43C4-BCDB-C3A9739C5256}" type="parTrans" cxnId="{1DF6F4AA-C2C4-497B-8972-067575650B1E}">
      <dgm:prSet/>
      <dgm:spPr/>
      <dgm:t>
        <a:bodyPr/>
        <a:lstStyle/>
        <a:p>
          <a:endParaRPr lang="en-US" sz="1800"/>
        </a:p>
      </dgm:t>
    </dgm:pt>
    <dgm:pt modelId="{48DDF38C-DC3B-46AB-8D56-FC43FEC8BB10}" type="sibTrans" cxnId="{1DF6F4AA-C2C4-497B-8972-067575650B1E}">
      <dgm:prSet/>
      <dgm:spPr/>
      <dgm:t>
        <a:bodyPr/>
        <a:lstStyle/>
        <a:p>
          <a:endParaRPr lang="en-US" sz="1800"/>
        </a:p>
      </dgm:t>
    </dgm:pt>
    <dgm:pt modelId="{AE50E86A-9855-4F17-8FAD-0836C9D3AFF7}">
      <dgm:prSet phldrT="[Text]" custT="1"/>
      <dgm:spPr/>
      <dgm:t>
        <a:bodyPr/>
        <a:lstStyle/>
        <a:p>
          <a:r>
            <a:rPr lang="en-US" sz="1800" dirty="0" smtClean="0"/>
            <a:t>Plan for mitigation</a:t>
          </a:r>
          <a:endParaRPr lang="en-US" sz="1800" dirty="0"/>
        </a:p>
      </dgm:t>
    </dgm:pt>
    <dgm:pt modelId="{BDB67D1B-8AC8-4118-8E30-1BDDD175F044}" type="parTrans" cxnId="{F25A4D69-E5AE-43D9-8086-1F0154E83669}">
      <dgm:prSet/>
      <dgm:spPr/>
      <dgm:t>
        <a:bodyPr/>
        <a:lstStyle/>
        <a:p>
          <a:endParaRPr lang="en-US" sz="1800"/>
        </a:p>
      </dgm:t>
    </dgm:pt>
    <dgm:pt modelId="{71638349-ABF6-49B6-862B-B34F2C309BFB}" type="sibTrans" cxnId="{F25A4D69-E5AE-43D9-8086-1F0154E83669}">
      <dgm:prSet/>
      <dgm:spPr/>
      <dgm:t>
        <a:bodyPr/>
        <a:lstStyle/>
        <a:p>
          <a:endParaRPr lang="en-US" sz="1800"/>
        </a:p>
      </dgm:t>
    </dgm:pt>
    <dgm:pt modelId="{9C56F71C-6468-402E-A105-9E16FFD783FE}">
      <dgm:prSet phldrT="[Text]" custT="1"/>
      <dgm:spPr/>
      <dgm:t>
        <a:bodyPr/>
        <a:lstStyle/>
        <a:p>
          <a:r>
            <a:rPr lang="en-US" sz="1800" dirty="0" smtClean="0"/>
            <a:t>Track and monitor</a:t>
          </a:r>
          <a:endParaRPr lang="en-US" sz="1800" dirty="0"/>
        </a:p>
      </dgm:t>
    </dgm:pt>
    <dgm:pt modelId="{8FC6D700-30AD-4DEE-9E3E-96AAEEA57AB9}" type="parTrans" cxnId="{CD870D0A-800F-4692-B41D-40DE0245D6DE}">
      <dgm:prSet/>
      <dgm:spPr/>
      <dgm:t>
        <a:bodyPr/>
        <a:lstStyle/>
        <a:p>
          <a:endParaRPr lang="en-US" sz="1800"/>
        </a:p>
      </dgm:t>
    </dgm:pt>
    <dgm:pt modelId="{03A8A1EA-EF5F-4136-9964-CA6196C14DB7}" type="sibTrans" cxnId="{CD870D0A-800F-4692-B41D-40DE0245D6DE}">
      <dgm:prSet/>
      <dgm:spPr/>
      <dgm:t>
        <a:bodyPr/>
        <a:lstStyle/>
        <a:p>
          <a:endParaRPr lang="en-US" sz="1800"/>
        </a:p>
      </dgm:t>
    </dgm:pt>
    <dgm:pt modelId="{2B80103D-2A47-4681-8EAF-BB6C9A74C8E7}">
      <dgm:prSet phldrT="[Text]" custT="1"/>
      <dgm:spPr/>
      <dgm:t>
        <a:bodyPr/>
        <a:lstStyle/>
        <a:p>
          <a:r>
            <a:rPr lang="en-US" sz="1800" dirty="0" smtClean="0"/>
            <a:t>Assess</a:t>
          </a:r>
          <a:endParaRPr lang="en-US" sz="1800" dirty="0"/>
        </a:p>
      </dgm:t>
    </dgm:pt>
    <dgm:pt modelId="{E47C89F9-6FFF-4E53-87C4-4F62DBFF0FFC}" type="parTrans" cxnId="{410150B7-9F52-4D27-9D0F-5859EF8B77EE}">
      <dgm:prSet/>
      <dgm:spPr/>
      <dgm:t>
        <a:bodyPr/>
        <a:lstStyle/>
        <a:p>
          <a:endParaRPr lang="en-US" sz="1800"/>
        </a:p>
      </dgm:t>
    </dgm:pt>
    <dgm:pt modelId="{0C179277-E22A-4C7C-AD4D-4BE337B9B929}" type="sibTrans" cxnId="{410150B7-9F52-4D27-9D0F-5859EF8B77EE}">
      <dgm:prSet/>
      <dgm:spPr/>
      <dgm:t>
        <a:bodyPr/>
        <a:lstStyle/>
        <a:p>
          <a:endParaRPr lang="en-US" sz="1800"/>
        </a:p>
      </dgm:t>
    </dgm:pt>
    <dgm:pt modelId="{DE733DEC-F63D-41E1-8E50-E725C4F9B97A}" type="pres">
      <dgm:prSet presAssocID="{E0208787-A2C7-45A2-87E4-ABAD5474991C}" presName="Name0" presStyleCnt="0">
        <dgm:presLayoutVars>
          <dgm:dir/>
          <dgm:resizeHandles val="exact"/>
        </dgm:presLayoutVars>
      </dgm:prSet>
      <dgm:spPr/>
      <dgm:t>
        <a:bodyPr/>
        <a:lstStyle/>
        <a:p>
          <a:endParaRPr lang="en-US"/>
        </a:p>
      </dgm:t>
    </dgm:pt>
    <dgm:pt modelId="{A30A5A64-17CE-4CCF-A651-338675EAA6DD}" type="pres">
      <dgm:prSet presAssocID="{E0208787-A2C7-45A2-87E4-ABAD5474991C}" presName="cycle" presStyleCnt="0"/>
      <dgm:spPr/>
    </dgm:pt>
    <dgm:pt modelId="{EDEC3BEE-333D-4F09-AA6C-22F4049D120C}" type="pres">
      <dgm:prSet presAssocID="{CF11EAD3-A7C9-4F1F-9837-AF36E2109622}" presName="nodeFirstNode" presStyleLbl="node1" presStyleIdx="0" presStyleCnt="5">
        <dgm:presLayoutVars>
          <dgm:bulletEnabled val="1"/>
        </dgm:presLayoutVars>
      </dgm:prSet>
      <dgm:spPr/>
      <dgm:t>
        <a:bodyPr/>
        <a:lstStyle/>
        <a:p>
          <a:endParaRPr lang="en-US"/>
        </a:p>
      </dgm:t>
    </dgm:pt>
    <dgm:pt modelId="{3E238506-7F89-4AC0-B119-E957E910A9F6}" type="pres">
      <dgm:prSet presAssocID="{78279FDE-5E1A-4DD9-BC31-15FD99D60085}" presName="sibTransFirstNode" presStyleLbl="bgShp" presStyleIdx="0" presStyleCnt="1"/>
      <dgm:spPr/>
      <dgm:t>
        <a:bodyPr/>
        <a:lstStyle/>
        <a:p>
          <a:endParaRPr lang="en-US"/>
        </a:p>
      </dgm:t>
    </dgm:pt>
    <dgm:pt modelId="{E638BDAF-F678-4A03-8794-35856BC05516}" type="pres">
      <dgm:prSet presAssocID="{24619147-D6E1-42AD-818F-9AC4C2DE49AE}" presName="nodeFollowingNodes" presStyleLbl="node1" presStyleIdx="1" presStyleCnt="5">
        <dgm:presLayoutVars>
          <dgm:bulletEnabled val="1"/>
        </dgm:presLayoutVars>
      </dgm:prSet>
      <dgm:spPr/>
      <dgm:t>
        <a:bodyPr/>
        <a:lstStyle/>
        <a:p>
          <a:endParaRPr lang="en-US"/>
        </a:p>
      </dgm:t>
    </dgm:pt>
    <dgm:pt modelId="{74A585F1-0EA4-434C-9B9D-8B3ACD79FD38}" type="pres">
      <dgm:prSet presAssocID="{AE50E86A-9855-4F17-8FAD-0836C9D3AFF7}" presName="nodeFollowingNodes" presStyleLbl="node1" presStyleIdx="2" presStyleCnt="5">
        <dgm:presLayoutVars>
          <dgm:bulletEnabled val="1"/>
        </dgm:presLayoutVars>
      </dgm:prSet>
      <dgm:spPr/>
      <dgm:t>
        <a:bodyPr/>
        <a:lstStyle/>
        <a:p>
          <a:endParaRPr lang="en-US"/>
        </a:p>
      </dgm:t>
    </dgm:pt>
    <dgm:pt modelId="{1E55EBFE-ABD2-4DED-A20B-88DB1513C008}" type="pres">
      <dgm:prSet presAssocID="{2B80103D-2A47-4681-8EAF-BB6C9A74C8E7}" presName="nodeFollowingNodes" presStyleLbl="node1" presStyleIdx="3" presStyleCnt="5">
        <dgm:presLayoutVars>
          <dgm:bulletEnabled val="1"/>
        </dgm:presLayoutVars>
      </dgm:prSet>
      <dgm:spPr/>
      <dgm:t>
        <a:bodyPr/>
        <a:lstStyle/>
        <a:p>
          <a:endParaRPr lang="en-US"/>
        </a:p>
      </dgm:t>
    </dgm:pt>
    <dgm:pt modelId="{0FE28361-404D-44D4-B36A-F3CB84D6A10D}" type="pres">
      <dgm:prSet presAssocID="{9C56F71C-6468-402E-A105-9E16FFD783FE}" presName="nodeFollowingNodes" presStyleLbl="node1" presStyleIdx="4" presStyleCnt="5">
        <dgm:presLayoutVars>
          <dgm:bulletEnabled val="1"/>
        </dgm:presLayoutVars>
      </dgm:prSet>
      <dgm:spPr/>
      <dgm:t>
        <a:bodyPr/>
        <a:lstStyle/>
        <a:p>
          <a:endParaRPr lang="en-US"/>
        </a:p>
      </dgm:t>
    </dgm:pt>
  </dgm:ptLst>
  <dgm:cxnLst>
    <dgm:cxn modelId="{CD870D0A-800F-4692-B41D-40DE0245D6DE}" srcId="{E0208787-A2C7-45A2-87E4-ABAD5474991C}" destId="{9C56F71C-6468-402E-A105-9E16FFD783FE}" srcOrd="4" destOrd="0" parTransId="{8FC6D700-30AD-4DEE-9E3E-96AAEEA57AB9}" sibTransId="{03A8A1EA-EF5F-4136-9964-CA6196C14DB7}"/>
    <dgm:cxn modelId="{1DF6F4AA-C2C4-497B-8972-067575650B1E}" srcId="{E0208787-A2C7-45A2-87E4-ABAD5474991C}" destId="{24619147-D6E1-42AD-818F-9AC4C2DE49AE}" srcOrd="1" destOrd="0" parTransId="{AA605447-E969-43C4-BCDB-C3A9739C5256}" sibTransId="{48DDF38C-DC3B-46AB-8D56-FC43FEC8BB10}"/>
    <dgm:cxn modelId="{92DF819A-0B95-4437-9D7A-5ABE7C66D4D0}" type="presOf" srcId="{E0208787-A2C7-45A2-87E4-ABAD5474991C}" destId="{DE733DEC-F63D-41E1-8E50-E725C4F9B97A}" srcOrd="0" destOrd="0" presId="urn:microsoft.com/office/officeart/2005/8/layout/cycle3"/>
    <dgm:cxn modelId="{F25A4D69-E5AE-43D9-8086-1F0154E83669}" srcId="{E0208787-A2C7-45A2-87E4-ABAD5474991C}" destId="{AE50E86A-9855-4F17-8FAD-0836C9D3AFF7}" srcOrd="2" destOrd="0" parTransId="{BDB67D1B-8AC8-4118-8E30-1BDDD175F044}" sibTransId="{71638349-ABF6-49B6-862B-B34F2C309BFB}"/>
    <dgm:cxn modelId="{FC598357-B520-47CA-9D32-415C4F8C7099}" srcId="{E0208787-A2C7-45A2-87E4-ABAD5474991C}" destId="{CF11EAD3-A7C9-4F1F-9837-AF36E2109622}" srcOrd="0" destOrd="0" parTransId="{21B7937F-7568-4F13-8A27-70AAFF7470DB}" sibTransId="{78279FDE-5E1A-4DD9-BC31-15FD99D60085}"/>
    <dgm:cxn modelId="{D3624248-1E25-477A-8AF1-AA984E416CF9}" type="presOf" srcId="{2B80103D-2A47-4681-8EAF-BB6C9A74C8E7}" destId="{1E55EBFE-ABD2-4DED-A20B-88DB1513C008}" srcOrd="0" destOrd="0" presId="urn:microsoft.com/office/officeart/2005/8/layout/cycle3"/>
    <dgm:cxn modelId="{410150B7-9F52-4D27-9D0F-5859EF8B77EE}" srcId="{E0208787-A2C7-45A2-87E4-ABAD5474991C}" destId="{2B80103D-2A47-4681-8EAF-BB6C9A74C8E7}" srcOrd="3" destOrd="0" parTransId="{E47C89F9-6FFF-4E53-87C4-4F62DBFF0FFC}" sibTransId="{0C179277-E22A-4C7C-AD4D-4BE337B9B929}"/>
    <dgm:cxn modelId="{2DF4A01E-836D-463B-A5D9-CA7B671FBCFA}" type="presOf" srcId="{9C56F71C-6468-402E-A105-9E16FFD783FE}" destId="{0FE28361-404D-44D4-B36A-F3CB84D6A10D}" srcOrd="0" destOrd="0" presId="urn:microsoft.com/office/officeart/2005/8/layout/cycle3"/>
    <dgm:cxn modelId="{D98BEC2C-E2F2-48EF-8DE1-D3BA80385D5D}" type="presOf" srcId="{CF11EAD3-A7C9-4F1F-9837-AF36E2109622}" destId="{EDEC3BEE-333D-4F09-AA6C-22F4049D120C}" srcOrd="0" destOrd="0" presId="urn:microsoft.com/office/officeart/2005/8/layout/cycle3"/>
    <dgm:cxn modelId="{C60CA831-F57D-492B-89D1-C43D71CE2F73}" type="presOf" srcId="{24619147-D6E1-42AD-818F-9AC4C2DE49AE}" destId="{E638BDAF-F678-4A03-8794-35856BC05516}" srcOrd="0" destOrd="0" presId="urn:microsoft.com/office/officeart/2005/8/layout/cycle3"/>
    <dgm:cxn modelId="{801AA472-017D-410B-8C32-9790B7BFAA41}" type="presOf" srcId="{78279FDE-5E1A-4DD9-BC31-15FD99D60085}" destId="{3E238506-7F89-4AC0-B119-E957E910A9F6}" srcOrd="0" destOrd="0" presId="urn:microsoft.com/office/officeart/2005/8/layout/cycle3"/>
    <dgm:cxn modelId="{A23EAAE0-1F10-4783-AA5C-7AB75319C99F}" type="presOf" srcId="{AE50E86A-9855-4F17-8FAD-0836C9D3AFF7}" destId="{74A585F1-0EA4-434C-9B9D-8B3ACD79FD38}" srcOrd="0" destOrd="0" presId="urn:microsoft.com/office/officeart/2005/8/layout/cycle3"/>
    <dgm:cxn modelId="{7536A46E-2A4C-4FD5-881E-EF0C53040EEF}" type="presParOf" srcId="{DE733DEC-F63D-41E1-8E50-E725C4F9B97A}" destId="{A30A5A64-17CE-4CCF-A651-338675EAA6DD}" srcOrd="0" destOrd="0" presId="urn:microsoft.com/office/officeart/2005/8/layout/cycle3"/>
    <dgm:cxn modelId="{D439A3BD-762F-4DC9-8649-C7CEFA9EA8CC}" type="presParOf" srcId="{A30A5A64-17CE-4CCF-A651-338675EAA6DD}" destId="{EDEC3BEE-333D-4F09-AA6C-22F4049D120C}" srcOrd="0" destOrd="0" presId="urn:microsoft.com/office/officeart/2005/8/layout/cycle3"/>
    <dgm:cxn modelId="{F623B4E9-81DA-459D-9BD7-934772A570EA}" type="presParOf" srcId="{A30A5A64-17CE-4CCF-A651-338675EAA6DD}" destId="{3E238506-7F89-4AC0-B119-E957E910A9F6}" srcOrd="1" destOrd="0" presId="urn:microsoft.com/office/officeart/2005/8/layout/cycle3"/>
    <dgm:cxn modelId="{B35D8D0D-C25C-4DCF-86C1-DCDF6C5B03B2}" type="presParOf" srcId="{A30A5A64-17CE-4CCF-A651-338675EAA6DD}" destId="{E638BDAF-F678-4A03-8794-35856BC05516}" srcOrd="2" destOrd="0" presId="urn:microsoft.com/office/officeart/2005/8/layout/cycle3"/>
    <dgm:cxn modelId="{B8E44A05-C483-4659-A1AE-E85545441A65}" type="presParOf" srcId="{A30A5A64-17CE-4CCF-A651-338675EAA6DD}" destId="{74A585F1-0EA4-434C-9B9D-8B3ACD79FD38}" srcOrd="3" destOrd="0" presId="urn:microsoft.com/office/officeart/2005/8/layout/cycle3"/>
    <dgm:cxn modelId="{419002DB-67E8-483F-8EA6-42F063DBAB87}" type="presParOf" srcId="{A30A5A64-17CE-4CCF-A651-338675EAA6DD}" destId="{1E55EBFE-ABD2-4DED-A20B-88DB1513C008}" srcOrd="4" destOrd="0" presId="urn:microsoft.com/office/officeart/2005/8/layout/cycle3"/>
    <dgm:cxn modelId="{B99E7929-F44A-4E75-9347-A7A27C75D981}" type="presParOf" srcId="{A30A5A64-17CE-4CCF-A651-338675EAA6DD}" destId="{0FE28361-404D-44D4-B36A-F3CB84D6A10D}"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6E9347-2778-4A12-8695-5349F1E7DFA4}" type="doc">
      <dgm:prSet loTypeId="urn:microsoft.com/office/officeart/2005/8/layout/equation1" loCatId="process" qsTypeId="urn:microsoft.com/office/officeart/2005/8/quickstyle/simple1" qsCatId="simple" csTypeId="urn:microsoft.com/office/officeart/2005/8/colors/accent1_2" csCatId="accent1" phldr="1"/>
      <dgm:spPr/>
    </dgm:pt>
    <dgm:pt modelId="{0E71EFA7-6A6F-4F36-8CE2-258264C98D31}">
      <dgm:prSet phldrT="[Text]" custT="1"/>
      <dgm:spPr/>
      <dgm:t>
        <a:bodyPr/>
        <a:lstStyle/>
        <a:p>
          <a:r>
            <a:rPr lang="en-US" sz="1600" dirty="0" smtClean="0"/>
            <a:t>8 Monitored</a:t>
          </a:r>
          <a:endParaRPr lang="en-US" sz="1600" dirty="0"/>
        </a:p>
      </dgm:t>
    </dgm:pt>
    <dgm:pt modelId="{EF12B22E-394E-473B-9BAA-DB205906BF2E}" type="parTrans" cxnId="{1CF87634-61DF-40BB-89C7-9AAA9829DA70}">
      <dgm:prSet/>
      <dgm:spPr/>
      <dgm:t>
        <a:bodyPr/>
        <a:lstStyle/>
        <a:p>
          <a:endParaRPr lang="en-US" sz="2000"/>
        </a:p>
      </dgm:t>
    </dgm:pt>
    <dgm:pt modelId="{0ACABB50-B68E-49CE-8F03-6DED3B390D79}" type="sibTrans" cxnId="{1CF87634-61DF-40BB-89C7-9AAA9829DA70}">
      <dgm:prSet custT="1"/>
      <dgm:spPr/>
      <dgm:t>
        <a:bodyPr/>
        <a:lstStyle/>
        <a:p>
          <a:endParaRPr lang="en-US" sz="1400"/>
        </a:p>
      </dgm:t>
    </dgm:pt>
    <dgm:pt modelId="{DFF591DB-11E9-481C-B5BF-E68967E0289E}">
      <dgm:prSet phldrT="[Text]" custT="1"/>
      <dgm:spPr/>
      <dgm:t>
        <a:bodyPr/>
        <a:lstStyle/>
        <a:p>
          <a:r>
            <a:rPr lang="en-US" sz="1600" dirty="0" smtClean="0"/>
            <a:t>5 Open</a:t>
          </a:r>
          <a:endParaRPr lang="en-US" sz="1600" dirty="0"/>
        </a:p>
      </dgm:t>
    </dgm:pt>
    <dgm:pt modelId="{A66BD4A7-CC81-40AA-8E29-6E361F8DFCFD}" type="parTrans" cxnId="{DA0C4148-198F-4E32-B51D-51621E4C1FF5}">
      <dgm:prSet/>
      <dgm:spPr/>
      <dgm:t>
        <a:bodyPr/>
        <a:lstStyle/>
        <a:p>
          <a:endParaRPr lang="en-US" sz="2000"/>
        </a:p>
      </dgm:t>
    </dgm:pt>
    <dgm:pt modelId="{6AB1CBDC-DFF3-4F83-9A3E-FC83C8FF51E4}" type="sibTrans" cxnId="{DA0C4148-198F-4E32-B51D-51621E4C1FF5}">
      <dgm:prSet custT="1"/>
      <dgm:spPr/>
      <dgm:t>
        <a:bodyPr/>
        <a:lstStyle/>
        <a:p>
          <a:endParaRPr lang="en-US" sz="1400"/>
        </a:p>
      </dgm:t>
    </dgm:pt>
    <dgm:pt modelId="{84E6252F-D995-4692-BE8D-1379B8385244}">
      <dgm:prSet phldrT="[Text]" custT="1"/>
      <dgm:spPr/>
      <dgm:t>
        <a:bodyPr/>
        <a:lstStyle/>
        <a:p>
          <a:r>
            <a:rPr lang="en-US" sz="1600" dirty="0" smtClean="0"/>
            <a:t>19 Total</a:t>
          </a:r>
          <a:endParaRPr lang="en-US" sz="1600" dirty="0"/>
        </a:p>
      </dgm:t>
    </dgm:pt>
    <dgm:pt modelId="{C85DC089-5FED-4EF7-AE6B-CFFD2D8E6182}" type="parTrans" cxnId="{D40507B7-A893-46CF-830E-04999582D482}">
      <dgm:prSet/>
      <dgm:spPr/>
      <dgm:t>
        <a:bodyPr/>
        <a:lstStyle/>
        <a:p>
          <a:endParaRPr lang="en-US" sz="2000"/>
        </a:p>
      </dgm:t>
    </dgm:pt>
    <dgm:pt modelId="{5BD8A505-70C5-4492-A491-0958891F383E}" type="sibTrans" cxnId="{D40507B7-A893-46CF-830E-04999582D482}">
      <dgm:prSet/>
      <dgm:spPr/>
      <dgm:t>
        <a:bodyPr/>
        <a:lstStyle/>
        <a:p>
          <a:endParaRPr lang="en-US" sz="2000"/>
        </a:p>
      </dgm:t>
    </dgm:pt>
    <dgm:pt modelId="{2D80DF2E-98E5-4972-91DF-7590DC1B36D4}">
      <dgm:prSet phldrT="[Text]" custT="1"/>
      <dgm:spPr/>
      <dgm:t>
        <a:bodyPr/>
        <a:lstStyle/>
        <a:p>
          <a:r>
            <a:rPr lang="en-US" sz="1600" dirty="0" smtClean="0"/>
            <a:t>6 Closed</a:t>
          </a:r>
          <a:endParaRPr lang="en-US" sz="1600" dirty="0"/>
        </a:p>
      </dgm:t>
    </dgm:pt>
    <dgm:pt modelId="{FE9481D1-57FB-48E9-A254-3F63809A87B5}" type="parTrans" cxnId="{415BBCB8-DE5E-4036-9235-1CC6DBFE2269}">
      <dgm:prSet/>
      <dgm:spPr/>
      <dgm:t>
        <a:bodyPr/>
        <a:lstStyle/>
        <a:p>
          <a:endParaRPr lang="en-US" sz="2000"/>
        </a:p>
      </dgm:t>
    </dgm:pt>
    <dgm:pt modelId="{BD6537AE-AA7E-4033-8616-8998DCFA0926}" type="sibTrans" cxnId="{415BBCB8-DE5E-4036-9235-1CC6DBFE2269}">
      <dgm:prSet custT="1"/>
      <dgm:spPr/>
      <dgm:t>
        <a:bodyPr/>
        <a:lstStyle/>
        <a:p>
          <a:endParaRPr lang="en-US" sz="1400"/>
        </a:p>
      </dgm:t>
    </dgm:pt>
    <dgm:pt modelId="{CCB79087-8EB7-4DD0-9101-8CFB259346DF}" type="pres">
      <dgm:prSet presAssocID="{4F6E9347-2778-4A12-8695-5349F1E7DFA4}" presName="linearFlow" presStyleCnt="0">
        <dgm:presLayoutVars>
          <dgm:dir/>
          <dgm:resizeHandles val="exact"/>
        </dgm:presLayoutVars>
      </dgm:prSet>
      <dgm:spPr/>
    </dgm:pt>
    <dgm:pt modelId="{898C0118-90D2-4731-B050-4B81B3CDF01D}" type="pres">
      <dgm:prSet presAssocID="{0E71EFA7-6A6F-4F36-8CE2-258264C98D31}" presName="node" presStyleLbl="node1" presStyleIdx="0" presStyleCnt="4">
        <dgm:presLayoutVars>
          <dgm:bulletEnabled val="1"/>
        </dgm:presLayoutVars>
      </dgm:prSet>
      <dgm:spPr/>
      <dgm:t>
        <a:bodyPr/>
        <a:lstStyle/>
        <a:p>
          <a:endParaRPr lang="en-US"/>
        </a:p>
      </dgm:t>
    </dgm:pt>
    <dgm:pt modelId="{483151A9-08E1-43C2-9999-90B5E33F743A}" type="pres">
      <dgm:prSet presAssocID="{0ACABB50-B68E-49CE-8F03-6DED3B390D79}" presName="spacerL" presStyleCnt="0"/>
      <dgm:spPr/>
    </dgm:pt>
    <dgm:pt modelId="{D0DBE33F-CE34-402D-AEE2-2BAF5F0194C1}" type="pres">
      <dgm:prSet presAssocID="{0ACABB50-B68E-49CE-8F03-6DED3B390D79}" presName="sibTrans" presStyleLbl="sibTrans2D1" presStyleIdx="0" presStyleCnt="3"/>
      <dgm:spPr/>
      <dgm:t>
        <a:bodyPr/>
        <a:lstStyle/>
        <a:p>
          <a:endParaRPr lang="en-US"/>
        </a:p>
      </dgm:t>
    </dgm:pt>
    <dgm:pt modelId="{913CC7B1-FD3A-41CE-8C70-F84F88FF2ABF}" type="pres">
      <dgm:prSet presAssocID="{0ACABB50-B68E-49CE-8F03-6DED3B390D79}" presName="spacerR" presStyleCnt="0"/>
      <dgm:spPr/>
    </dgm:pt>
    <dgm:pt modelId="{090D42FA-ABAA-4897-9145-792DC86645A5}" type="pres">
      <dgm:prSet presAssocID="{DFF591DB-11E9-481C-B5BF-E68967E0289E}" presName="node" presStyleLbl="node1" presStyleIdx="1" presStyleCnt="4">
        <dgm:presLayoutVars>
          <dgm:bulletEnabled val="1"/>
        </dgm:presLayoutVars>
      </dgm:prSet>
      <dgm:spPr/>
      <dgm:t>
        <a:bodyPr/>
        <a:lstStyle/>
        <a:p>
          <a:endParaRPr lang="en-US"/>
        </a:p>
      </dgm:t>
    </dgm:pt>
    <dgm:pt modelId="{C6CCBFCB-BFF4-48DA-BB89-5915AA046CDC}" type="pres">
      <dgm:prSet presAssocID="{6AB1CBDC-DFF3-4F83-9A3E-FC83C8FF51E4}" presName="spacerL" presStyleCnt="0"/>
      <dgm:spPr/>
    </dgm:pt>
    <dgm:pt modelId="{39B3885B-F2D6-42CE-B513-E99A5C848B2E}" type="pres">
      <dgm:prSet presAssocID="{6AB1CBDC-DFF3-4F83-9A3E-FC83C8FF51E4}" presName="sibTrans" presStyleLbl="sibTrans2D1" presStyleIdx="1" presStyleCnt="3"/>
      <dgm:spPr/>
      <dgm:t>
        <a:bodyPr/>
        <a:lstStyle/>
        <a:p>
          <a:endParaRPr lang="en-US"/>
        </a:p>
      </dgm:t>
    </dgm:pt>
    <dgm:pt modelId="{C7D382D8-4859-4BFC-9335-E956649CA8C4}" type="pres">
      <dgm:prSet presAssocID="{6AB1CBDC-DFF3-4F83-9A3E-FC83C8FF51E4}" presName="spacerR" presStyleCnt="0"/>
      <dgm:spPr/>
    </dgm:pt>
    <dgm:pt modelId="{4B447A95-3888-4333-8416-9228577A4E4F}" type="pres">
      <dgm:prSet presAssocID="{2D80DF2E-98E5-4972-91DF-7590DC1B36D4}" presName="node" presStyleLbl="node1" presStyleIdx="2" presStyleCnt="4">
        <dgm:presLayoutVars>
          <dgm:bulletEnabled val="1"/>
        </dgm:presLayoutVars>
      </dgm:prSet>
      <dgm:spPr/>
      <dgm:t>
        <a:bodyPr/>
        <a:lstStyle/>
        <a:p>
          <a:endParaRPr lang="en-US"/>
        </a:p>
      </dgm:t>
    </dgm:pt>
    <dgm:pt modelId="{00BD4B94-3E42-4A33-ACB6-72AB88E9AB7E}" type="pres">
      <dgm:prSet presAssocID="{BD6537AE-AA7E-4033-8616-8998DCFA0926}" presName="spacerL" presStyleCnt="0"/>
      <dgm:spPr/>
    </dgm:pt>
    <dgm:pt modelId="{49934D6D-A31C-474B-A32D-00418CBFB6AD}" type="pres">
      <dgm:prSet presAssocID="{BD6537AE-AA7E-4033-8616-8998DCFA0926}" presName="sibTrans" presStyleLbl="sibTrans2D1" presStyleIdx="2" presStyleCnt="3"/>
      <dgm:spPr/>
      <dgm:t>
        <a:bodyPr/>
        <a:lstStyle/>
        <a:p>
          <a:endParaRPr lang="en-US"/>
        </a:p>
      </dgm:t>
    </dgm:pt>
    <dgm:pt modelId="{94752947-CCC6-4378-B97A-EC207C2309D6}" type="pres">
      <dgm:prSet presAssocID="{BD6537AE-AA7E-4033-8616-8998DCFA0926}" presName="spacerR" presStyleCnt="0"/>
      <dgm:spPr/>
    </dgm:pt>
    <dgm:pt modelId="{261208FB-BC77-4347-B097-628BA872242A}" type="pres">
      <dgm:prSet presAssocID="{84E6252F-D995-4692-BE8D-1379B8385244}" presName="node" presStyleLbl="node1" presStyleIdx="3" presStyleCnt="4">
        <dgm:presLayoutVars>
          <dgm:bulletEnabled val="1"/>
        </dgm:presLayoutVars>
      </dgm:prSet>
      <dgm:spPr/>
      <dgm:t>
        <a:bodyPr/>
        <a:lstStyle/>
        <a:p>
          <a:endParaRPr lang="en-US"/>
        </a:p>
      </dgm:t>
    </dgm:pt>
  </dgm:ptLst>
  <dgm:cxnLst>
    <dgm:cxn modelId="{AB19B8D9-0C67-4206-BC48-0D17389229C6}" type="presOf" srcId="{2D80DF2E-98E5-4972-91DF-7590DC1B36D4}" destId="{4B447A95-3888-4333-8416-9228577A4E4F}" srcOrd="0" destOrd="0" presId="urn:microsoft.com/office/officeart/2005/8/layout/equation1"/>
    <dgm:cxn modelId="{A1E0FB52-E703-49C2-B3D4-5800C0F03C29}" type="presOf" srcId="{0E71EFA7-6A6F-4F36-8CE2-258264C98D31}" destId="{898C0118-90D2-4731-B050-4B81B3CDF01D}" srcOrd="0" destOrd="0" presId="urn:microsoft.com/office/officeart/2005/8/layout/equation1"/>
    <dgm:cxn modelId="{5011FD62-8719-40D9-B433-54B605E4707B}" type="presOf" srcId="{6AB1CBDC-DFF3-4F83-9A3E-FC83C8FF51E4}" destId="{39B3885B-F2D6-42CE-B513-E99A5C848B2E}" srcOrd="0" destOrd="0" presId="urn:microsoft.com/office/officeart/2005/8/layout/equation1"/>
    <dgm:cxn modelId="{DA0C4148-198F-4E32-B51D-51621E4C1FF5}" srcId="{4F6E9347-2778-4A12-8695-5349F1E7DFA4}" destId="{DFF591DB-11E9-481C-B5BF-E68967E0289E}" srcOrd="1" destOrd="0" parTransId="{A66BD4A7-CC81-40AA-8E29-6E361F8DFCFD}" sibTransId="{6AB1CBDC-DFF3-4F83-9A3E-FC83C8FF51E4}"/>
    <dgm:cxn modelId="{F96D7FBC-EF62-4582-9B53-6724604E7583}" type="presOf" srcId="{DFF591DB-11E9-481C-B5BF-E68967E0289E}" destId="{090D42FA-ABAA-4897-9145-792DC86645A5}" srcOrd="0" destOrd="0" presId="urn:microsoft.com/office/officeart/2005/8/layout/equation1"/>
    <dgm:cxn modelId="{0C0AE0AF-7CDC-4978-A761-67EBF296F3B5}" type="presOf" srcId="{84E6252F-D995-4692-BE8D-1379B8385244}" destId="{261208FB-BC77-4347-B097-628BA872242A}" srcOrd="0" destOrd="0" presId="urn:microsoft.com/office/officeart/2005/8/layout/equation1"/>
    <dgm:cxn modelId="{AFA9950B-E95B-4768-BFFC-5F698890AC04}" type="presOf" srcId="{4F6E9347-2778-4A12-8695-5349F1E7DFA4}" destId="{CCB79087-8EB7-4DD0-9101-8CFB259346DF}" srcOrd="0" destOrd="0" presId="urn:microsoft.com/office/officeart/2005/8/layout/equation1"/>
    <dgm:cxn modelId="{1CF87634-61DF-40BB-89C7-9AAA9829DA70}" srcId="{4F6E9347-2778-4A12-8695-5349F1E7DFA4}" destId="{0E71EFA7-6A6F-4F36-8CE2-258264C98D31}" srcOrd="0" destOrd="0" parTransId="{EF12B22E-394E-473B-9BAA-DB205906BF2E}" sibTransId="{0ACABB50-B68E-49CE-8F03-6DED3B390D79}"/>
    <dgm:cxn modelId="{98FC10E0-CF49-44AD-85D7-FFCF036BF46B}" type="presOf" srcId="{0ACABB50-B68E-49CE-8F03-6DED3B390D79}" destId="{D0DBE33F-CE34-402D-AEE2-2BAF5F0194C1}" srcOrd="0" destOrd="0" presId="urn:microsoft.com/office/officeart/2005/8/layout/equation1"/>
    <dgm:cxn modelId="{617763C0-6857-488F-8CA4-DB16F9075404}" type="presOf" srcId="{BD6537AE-AA7E-4033-8616-8998DCFA0926}" destId="{49934D6D-A31C-474B-A32D-00418CBFB6AD}" srcOrd="0" destOrd="0" presId="urn:microsoft.com/office/officeart/2005/8/layout/equation1"/>
    <dgm:cxn modelId="{415BBCB8-DE5E-4036-9235-1CC6DBFE2269}" srcId="{4F6E9347-2778-4A12-8695-5349F1E7DFA4}" destId="{2D80DF2E-98E5-4972-91DF-7590DC1B36D4}" srcOrd="2" destOrd="0" parTransId="{FE9481D1-57FB-48E9-A254-3F63809A87B5}" sibTransId="{BD6537AE-AA7E-4033-8616-8998DCFA0926}"/>
    <dgm:cxn modelId="{D40507B7-A893-46CF-830E-04999582D482}" srcId="{4F6E9347-2778-4A12-8695-5349F1E7DFA4}" destId="{84E6252F-D995-4692-BE8D-1379B8385244}" srcOrd="3" destOrd="0" parTransId="{C85DC089-5FED-4EF7-AE6B-CFFD2D8E6182}" sibTransId="{5BD8A505-70C5-4492-A491-0958891F383E}"/>
    <dgm:cxn modelId="{98E917C8-893E-4CFE-974A-715F5251326C}" type="presParOf" srcId="{CCB79087-8EB7-4DD0-9101-8CFB259346DF}" destId="{898C0118-90D2-4731-B050-4B81B3CDF01D}" srcOrd="0" destOrd="0" presId="urn:microsoft.com/office/officeart/2005/8/layout/equation1"/>
    <dgm:cxn modelId="{5AE87D18-181C-47B2-828C-347078A3E6CA}" type="presParOf" srcId="{CCB79087-8EB7-4DD0-9101-8CFB259346DF}" destId="{483151A9-08E1-43C2-9999-90B5E33F743A}" srcOrd="1" destOrd="0" presId="urn:microsoft.com/office/officeart/2005/8/layout/equation1"/>
    <dgm:cxn modelId="{07EA57CF-F0B8-4857-9C17-B33AD0D3FEAF}" type="presParOf" srcId="{CCB79087-8EB7-4DD0-9101-8CFB259346DF}" destId="{D0DBE33F-CE34-402D-AEE2-2BAF5F0194C1}" srcOrd="2" destOrd="0" presId="urn:microsoft.com/office/officeart/2005/8/layout/equation1"/>
    <dgm:cxn modelId="{466F46B1-880F-4B83-900A-E6E344E2D0F6}" type="presParOf" srcId="{CCB79087-8EB7-4DD0-9101-8CFB259346DF}" destId="{913CC7B1-FD3A-41CE-8C70-F84F88FF2ABF}" srcOrd="3" destOrd="0" presId="urn:microsoft.com/office/officeart/2005/8/layout/equation1"/>
    <dgm:cxn modelId="{6AEEA029-6F7F-49A0-B3BF-C5AE486AF43F}" type="presParOf" srcId="{CCB79087-8EB7-4DD0-9101-8CFB259346DF}" destId="{090D42FA-ABAA-4897-9145-792DC86645A5}" srcOrd="4" destOrd="0" presId="urn:microsoft.com/office/officeart/2005/8/layout/equation1"/>
    <dgm:cxn modelId="{497CC964-C75D-4183-AE11-D33757CB1C48}" type="presParOf" srcId="{CCB79087-8EB7-4DD0-9101-8CFB259346DF}" destId="{C6CCBFCB-BFF4-48DA-BB89-5915AA046CDC}" srcOrd="5" destOrd="0" presId="urn:microsoft.com/office/officeart/2005/8/layout/equation1"/>
    <dgm:cxn modelId="{5D1E5EB5-1C35-4E3D-8ACB-5011BA43B606}" type="presParOf" srcId="{CCB79087-8EB7-4DD0-9101-8CFB259346DF}" destId="{39B3885B-F2D6-42CE-B513-E99A5C848B2E}" srcOrd="6" destOrd="0" presId="urn:microsoft.com/office/officeart/2005/8/layout/equation1"/>
    <dgm:cxn modelId="{ED40D424-33FD-4076-B5AD-AB99F1BDAC03}" type="presParOf" srcId="{CCB79087-8EB7-4DD0-9101-8CFB259346DF}" destId="{C7D382D8-4859-4BFC-9335-E956649CA8C4}" srcOrd="7" destOrd="0" presId="urn:microsoft.com/office/officeart/2005/8/layout/equation1"/>
    <dgm:cxn modelId="{A3214EE5-5C87-4CA5-BEF5-21D45CB190BB}" type="presParOf" srcId="{CCB79087-8EB7-4DD0-9101-8CFB259346DF}" destId="{4B447A95-3888-4333-8416-9228577A4E4F}" srcOrd="8" destOrd="0" presId="urn:microsoft.com/office/officeart/2005/8/layout/equation1"/>
    <dgm:cxn modelId="{99031B17-B28E-447D-9B11-3D3E7CDED690}" type="presParOf" srcId="{CCB79087-8EB7-4DD0-9101-8CFB259346DF}" destId="{00BD4B94-3E42-4A33-ACB6-72AB88E9AB7E}" srcOrd="9" destOrd="0" presId="urn:microsoft.com/office/officeart/2005/8/layout/equation1"/>
    <dgm:cxn modelId="{B5C504B1-7E3D-4DCF-A335-6ECFD92F14B8}" type="presParOf" srcId="{CCB79087-8EB7-4DD0-9101-8CFB259346DF}" destId="{49934D6D-A31C-474B-A32D-00418CBFB6AD}" srcOrd="10" destOrd="0" presId="urn:microsoft.com/office/officeart/2005/8/layout/equation1"/>
    <dgm:cxn modelId="{3DDEE4FA-11CD-4E01-8972-6626204EBF1D}" type="presParOf" srcId="{CCB79087-8EB7-4DD0-9101-8CFB259346DF}" destId="{94752947-CCC6-4378-B97A-EC207C2309D6}" srcOrd="11" destOrd="0" presId="urn:microsoft.com/office/officeart/2005/8/layout/equation1"/>
    <dgm:cxn modelId="{AA3A1300-7BF2-4185-9B9F-4A3FC843114C}" type="presParOf" srcId="{CCB79087-8EB7-4DD0-9101-8CFB259346DF}" destId="{261208FB-BC77-4347-B097-628BA872242A}"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63EB47-6D3A-4760-9173-790505D6520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54E890A-FDC6-4756-9250-15A456533B66}">
      <dgm:prSet phldrT="[Text]"/>
      <dgm:spPr/>
      <dgm:t>
        <a:bodyPr/>
        <a:lstStyle/>
        <a:p>
          <a:r>
            <a:rPr lang="en-US" b="1" dirty="0" smtClean="0"/>
            <a:t>High</a:t>
          </a:r>
          <a:endParaRPr lang="en-US" b="1" dirty="0"/>
        </a:p>
      </dgm:t>
    </dgm:pt>
    <dgm:pt modelId="{B9F402CA-672D-47FD-B667-6D5DF7C8EE6A}" type="parTrans" cxnId="{5862247E-33E2-4C74-8B1A-62F6C3C39199}">
      <dgm:prSet/>
      <dgm:spPr/>
      <dgm:t>
        <a:bodyPr/>
        <a:lstStyle/>
        <a:p>
          <a:endParaRPr lang="en-US"/>
        </a:p>
      </dgm:t>
    </dgm:pt>
    <dgm:pt modelId="{4DAA797A-3BBF-452E-BB08-CE94B199DBFB}" type="sibTrans" cxnId="{5862247E-33E2-4C74-8B1A-62F6C3C39199}">
      <dgm:prSet/>
      <dgm:spPr/>
      <dgm:t>
        <a:bodyPr/>
        <a:lstStyle/>
        <a:p>
          <a:endParaRPr lang="en-US"/>
        </a:p>
      </dgm:t>
    </dgm:pt>
    <dgm:pt modelId="{8701D6D3-33DF-4190-A11F-88A42461C5FA}">
      <dgm:prSet phldrT="[Text]"/>
      <dgm:spPr/>
      <dgm:t>
        <a:bodyPr/>
        <a:lstStyle/>
        <a:p>
          <a:r>
            <a:rPr lang="en-US" dirty="0" smtClean="0"/>
            <a:t>Continuous Data Collection</a:t>
          </a:r>
          <a:endParaRPr lang="en-US" dirty="0"/>
        </a:p>
      </dgm:t>
    </dgm:pt>
    <dgm:pt modelId="{A1EF5E49-D52C-4E6D-97BF-0CB4430A028A}" type="parTrans" cxnId="{E442FF17-3C01-41C9-98FF-B5B658857B26}">
      <dgm:prSet/>
      <dgm:spPr/>
      <dgm:t>
        <a:bodyPr/>
        <a:lstStyle/>
        <a:p>
          <a:endParaRPr lang="en-US"/>
        </a:p>
      </dgm:t>
    </dgm:pt>
    <dgm:pt modelId="{1604B8A0-1C22-4A7B-A18F-A23207EE2797}" type="sibTrans" cxnId="{E442FF17-3C01-41C9-98FF-B5B658857B26}">
      <dgm:prSet/>
      <dgm:spPr/>
      <dgm:t>
        <a:bodyPr/>
        <a:lstStyle/>
        <a:p>
          <a:endParaRPr lang="en-US"/>
        </a:p>
      </dgm:t>
    </dgm:pt>
    <dgm:pt modelId="{09563F84-F737-4821-81FE-7FCD23DE8D1F}">
      <dgm:prSet phldrT="[Text]"/>
      <dgm:spPr/>
      <dgm:t>
        <a:bodyPr/>
        <a:lstStyle/>
        <a:p>
          <a:r>
            <a:rPr lang="en-US" dirty="0" smtClean="0"/>
            <a:t>Accountability (Reliability of device responding)</a:t>
          </a:r>
          <a:endParaRPr lang="en-US" dirty="0"/>
        </a:p>
      </dgm:t>
    </dgm:pt>
    <dgm:pt modelId="{36BCB5BD-EB97-43AC-95E8-A9798676E506}" type="parTrans" cxnId="{9C2383C3-9AF8-40B1-9F61-026DCB254059}">
      <dgm:prSet/>
      <dgm:spPr/>
      <dgm:t>
        <a:bodyPr/>
        <a:lstStyle/>
        <a:p>
          <a:endParaRPr lang="en-US"/>
        </a:p>
      </dgm:t>
    </dgm:pt>
    <dgm:pt modelId="{1C11CAFE-1E5F-4F56-A8ED-7CE058507D07}" type="sibTrans" cxnId="{9C2383C3-9AF8-40B1-9F61-026DCB254059}">
      <dgm:prSet/>
      <dgm:spPr/>
      <dgm:t>
        <a:bodyPr/>
        <a:lstStyle/>
        <a:p>
          <a:endParaRPr lang="en-US"/>
        </a:p>
      </dgm:t>
    </dgm:pt>
    <dgm:pt modelId="{0C638FF5-1F96-4AAE-B116-1DE1BC239372}">
      <dgm:prSet phldrT="[Text]"/>
      <dgm:spPr/>
      <dgm:t>
        <a:bodyPr/>
        <a:lstStyle/>
        <a:p>
          <a:r>
            <a:rPr lang="en-US" dirty="0" smtClean="0"/>
            <a:t>Data Accuracy</a:t>
          </a:r>
          <a:endParaRPr lang="en-US" dirty="0"/>
        </a:p>
      </dgm:t>
    </dgm:pt>
    <dgm:pt modelId="{005C3449-C028-400C-8452-8BF6A2A4CA93}" type="parTrans" cxnId="{4EEFDF26-E760-4522-9D2C-D2A48DD4EAB6}">
      <dgm:prSet/>
      <dgm:spPr/>
      <dgm:t>
        <a:bodyPr/>
        <a:lstStyle/>
        <a:p>
          <a:endParaRPr lang="en-US"/>
        </a:p>
      </dgm:t>
    </dgm:pt>
    <dgm:pt modelId="{6A33F050-7360-4BE6-98DC-2CCAF51D52C0}" type="sibTrans" cxnId="{4EEFDF26-E760-4522-9D2C-D2A48DD4EAB6}">
      <dgm:prSet/>
      <dgm:spPr/>
      <dgm:t>
        <a:bodyPr/>
        <a:lstStyle/>
        <a:p>
          <a:endParaRPr lang="en-US"/>
        </a:p>
      </dgm:t>
    </dgm:pt>
    <dgm:pt modelId="{B24161E6-33D5-406B-997B-9B42AAE605D5}">
      <dgm:prSet phldrT="[Text]"/>
      <dgm:spPr/>
      <dgm:t>
        <a:bodyPr/>
        <a:lstStyle/>
        <a:p>
          <a:r>
            <a:rPr lang="en-US" dirty="0" smtClean="0"/>
            <a:t>Configurability (Availability of device with new configuration)</a:t>
          </a:r>
          <a:endParaRPr lang="en-US" dirty="0"/>
        </a:p>
      </dgm:t>
    </dgm:pt>
    <dgm:pt modelId="{8BE91C18-7065-42CE-8442-A108AEBFAD1A}" type="parTrans" cxnId="{6CD6B714-6EC0-448E-80DE-F329A03FBC28}">
      <dgm:prSet/>
      <dgm:spPr/>
      <dgm:t>
        <a:bodyPr/>
        <a:lstStyle/>
        <a:p>
          <a:endParaRPr lang="en-US"/>
        </a:p>
      </dgm:t>
    </dgm:pt>
    <dgm:pt modelId="{EFC35C98-8CBF-4185-83DD-B370CFCB83DA}" type="sibTrans" cxnId="{6CD6B714-6EC0-448E-80DE-F329A03FBC28}">
      <dgm:prSet/>
      <dgm:spPr/>
      <dgm:t>
        <a:bodyPr/>
        <a:lstStyle/>
        <a:p>
          <a:endParaRPr lang="en-US"/>
        </a:p>
      </dgm:t>
    </dgm:pt>
    <dgm:pt modelId="{918E8435-FA29-4206-9837-3A392871331C}">
      <dgm:prSet phldrT="[Text]"/>
      <dgm:spPr/>
      <dgm:t>
        <a:bodyPr/>
        <a:lstStyle/>
        <a:p>
          <a:r>
            <a:rPr lang="en-US" dirty="0" smtClean="0"/>
            <a:t>Configurability (Performance of device with new configuration)	</a:t>
          </a:r>
          <a:endParaRPr lang="en-US" dirty="0"/>
        </a:p>
      </dgm:t>
    </dgm:pt>
    <dgm:pt modelId="{981D68D9-D86A-4FCF-8FF1-1BD7891C67B8}" type="parTrans" cxnId="{084AE205-0731-44E3-BE4C-D7521D9D7645}">
      <dgm:prSet/>
      <dgm:spPr/>
      <dgm:t>
        <a:bodyPr/>
        <a:lstStyle/>
        <a:p>
          <a:endParaRPr lang="en-US"/>
        </a:p>
      </dgm:t>
    </dgm:pt>
    <dgm:pt modelId="{64CEBDCD-404E-40A4-9E01-8AB7FB244385}" type="sibTrans" cxnId="{084AE205-0731-44E3-BE4C-D7521D9D7645}">
      <dgm:prSet/>
      <dgm:spPr/>
      <dgm:t>
        <a:bodyPr/>
        <a:lstStyle/>
        <a:p>
          <a:endParaRPr lang="en-US"/>
        </a:p>
      </dgm:t>
    </dgm:pt>
    <dgm:pt modelId="{72E7E2D0-E8A2-4F37-8BB7-3666CDA9CF33}">
      <dgm:prSet phldrT="[Text]"/>
      <dgm:spPr/>
      <dgm:t>
        <a:bodyPr/>
        <a:lstStyle/>
        <a:p>
          <a:r>
            <a:rPr lang="en-US" dirty="0" smtClean="0"/>
            <a:t>Maintainability (Documentation)</a:t>
          </a:r>
          <a:endParaRPr lang="en-US" dirty="0"/>
        </a:p>
      </dgm:t>
    </dgm:pt>
    <dgm:pt modelId="{23129E74-BD51-4F0A-BE7E-391572FAADC3}" type="parTrans" cxnId="{C7C4AC14-272B-4362-B49B-4036BB186E2D}">
      <dgm:prSet/>
      <dgm:spPr/>
      <dgm:t>
        <a:bodyPr/>
        <a:lstStyle/>
        <a:p>
          <a:endParaRPr lang="en-US"/>
        </a:p>
      </dgm:t>
    </dgm:pt>
    <dgm:pt modelId="{F70BDD54-9F93-486F-BA8A-4FA578F614EF}" type="sibTrans" cxnId="{C7C4AC14-272B-4362-B49B-4036BB186E2D}">
      <dgm:prSet/>
      <dgm:spPr/>
      <dgm:t>
        <a:bodyPr/>
        <a:lstStyle/>
        <a:p>
          <a:endParaRPr lang="en-US"/>
        </a:p>
      </dgm:t>
    </dgm:pt>
    <dgm:pt modelId="{26886669-CFA9-48AA-81B0-4FDF317ABC76}">
      <dgm:prSet phldrT="[Text]"/>
      <dgm:spPr/>
      <dgm:t>
        <a:bodyPr/>
        <a:lstStyle/>
        <a:p>
          <a:r>
            <a:rPr lang="en-US" dirty="0" smtClean="0"/>
            <a:t>Maintainability (Code Readability)</a:t>
          </a:r>
          <a:endParaRPr lang="en-US" dirty="0"/>
        </a:p>
      </dgm:t>
    </dgm:pt>
    <dgm:pt modelId="{9F0B3DB1-8CAC-4AFC-BB95-B61A9B8690ED}" type="parTrans" cxnId="{8E58D65B-684A-4C34-A90C-B1E0551D7283}">
      <dgm:prSet/>
      <dgm:spPr/>
      <dgm:t>
        <a:bodyPr/>
        <a:lstStyle/>
        <a:p>
          <a:endParaRPr lang="en-US"/>
        </a:p>
      </dgm:t>
    </dgm:pt>
    <dgm:pt modelId="{9AEA44D5-8734-4B5F-A1AE-56099C4F0697}" type="sibTrans" cxnId="{8E58D65B-684A-4C34-A90C-B1E0551D7283}">
      <dgm:prSet/>
      <dgm:spPr/>
      <dgm:t>
        <a:bodyPr/>
        <a:lstStyle/>
        <a:p>
          <a:endParaRPr lang="en-US"/>
        </a:p>
      </dgm:t>
    </dgm:pt>
    <dgm:pt modelId="{906A832A-B18A-4C91-8C17-716626453D5A}">
      <dgm:prSet phldrT="[Text]"/>
      <dgm:spPr/>
      <dgm:t>
        <a:bodyPr/>
        <a:lstStyle/>
        <a:p>
          <a:r>
            <a:rPr lang="en-US" dirty="0" smtClean="0"/>
            <a:t>Robustness	</a:t>
          </a:r>
          <a:endParaRPr lang="en-US" dirty="0"/>
        </a:p>
      </dgm:t>
    </dgm:pt>
    <dgm:pt modelId="{EF5EA0C4-BC8B-49F3-92C9-A86574293390}" type="parTrans" cxnId="{45132F8C-73DF-4EC3-9B96-A9501A196CB1}">
      <dgm:prSet/>
      <dgm:spPr/>
      <dgm:t>
        <a:bodyPr/>
        <a:lstStyle/>
        <a:p>
          <a:endParaRPr lang="en-US"/>
        </a:p>
      </dgm:t>
    </dgm:pt>
    <dgm:pt modelId="{6F27B308-B497-4CF2-82D1-0C534EAF0CD1}" type="sibTrans" cxnId="{45132F8C-73DF-4EC3-9B96-A9501A196CB1}">
      <dgm:prSet/>
      <dgm:spPr/>
      <dgm:t>
        <a:bodyPr/>
        <a:lstStyle/>
        <a:p>
          <a:endParaRPr lang="en-US"/>
        </a:p>
      </dgm:t>
    </dgm:pt>
    <dgm:pt modelId="{EAB787DD-673D-4729-92A6-63D6904BA342}">
      <dgm:prSet phldrT="[Text]"/>
      <dgm:spPr/>
      <dgm:t>
        <a:bodyPr/>
        <a:lstStyle/>
        <a:p>
          <a:r>
            <a:rPr lang="en-US" b="1" dirty="0" smtClean="0"/>
            <a:t>Medium</a:t>
          </a:r>
          <a:endParaRPr lang="en-US" b="1" dirty="0"/>
        </a:p>
      </dgm:t>
    </dgm:pt>
    <dgm:pt modelId="{9B37D6EB-3131-45C3-A5E8-9F979E116E14}" type="parTrans" cxnId="{1C64162C-40DF-4A7E-9B05-325696B4D8BD}">
      <dgm:prSet/>
      <dgm:spPr/>
      <dgm:t>
        <a:bodyPr/>
        <a:lstStyle/>
        <a:p>
          <a:endParaRPr lang="en-US"/>
        </a:p>
      </dgm:t>
    </dgm:pt>
    <dgm:pt modelId="{C8CAE011-E728-499A-BCF3-6D4ABAFEB968}" type="sibTrans" cxnId="{1C64162C-40DF-4A7E-9B05-325696B4D8BD}">
      <dgm:prSet/>
      <dgm:spPr/>
      <dgm:t>
        <a:bodyPr/>
        <a:lstStyle/>
        <a:p>
          <a:endParaRPr lang="en-US"/>
        </a:p>
      </dgm:t>
    </dgm:pt>
    <dgm:pt modelId="{8FE89283-DA20-4A58-A616-4203EDAF0D7C}">
      <dgm:prSet phldrT="[Text]"/>
      <dgm:spPr/>
      <dgm:t>
        <a:bodyPr/>
        <a:lstStyle/>
        <a:p>
          <a:r>
            <a:rPr lang="en-US" dirty="0" smtClean="0"/>
            <a:t>Accountability (Data cannot be erased)</a:t>
          </a:r>
          <a:endParaRPr lang="en-US" dirty="0"/>
        </a:p>
      </dgm:t>
    </dgm:pt>
    <dgm:pt modelId="{83B7E7DA-7693-4996-A284-1528C71C0DEB}" type="parTrans" cxnId="{BB4FB807-4A96-4282-AD9B-4207AF3733B5}">
      <dgm:prSet/>
      <dgm:spPr/>
      <dgm:t>
        <a:bodyPr/>
        <a:lstStyle/>
        <a:p>
          <a:endParaRPr lang="en-US"/>
        </a:p>
      </dgm:t>
    </dgm:pt>
    <dgm:pt modelId="{548B1B3D-04BA-48D4-A90F-61D41BCF54C0}" type="sibTrans" cxnId="{BB4FB807-4A96-4282-AD9B-4207AF3733B5}">
      <dgm:prSet/>
      <dgm:spPr/>
      <dgm:t>
        <a:bodyPr/>
        <a:lstStyle/>
        <a:p>
          <a:endParaRPr lang="en-US"/>
        </a:p>
      </dgm:t>
    </dgm:pt>
    <dgm:pt modelId="{6FEEDBEF-9BD1-4A46-A568-3C715F5CB6E3}">
      <dgm:prSet phldrT="[Text]"/>
      <dgm:spPr/>
      <dgm:t>
        <a:bodyPr/>
        <a:lstStyle/>
        <a:p>
          <a:r>
            <a:rPr lang="en-US" dirty="0" smtClean="0"/>
            <a:t>Accountability (Historic Data kept for required timespan)</a:t>
          </a:r>
          <a:endParaRPr lang="en-US" dirty="0"/>
        </a:p>
      </dgm:t>
    </dgm:pt>
    <dgm:pt modelId="{A61A9A9D-4BA7-4818-B879-C552BD7974CF}" type="parTrans" cxnId="{8AD2E7FB-C9E4-45B8-8AC9-3411F53F7CCA}">
      <dgm:prSet/>
      <dgm:spPr/>
      <dgm:t>
        <a:bodyPr/>
        <a:lstStyle/>
        <a:p>
          <a:endParaRPr lang="en-US"/>
        </a:p>
      </dgm:t>
    </dgm:pt>
    <dgm:pt modelId="{B90157A9-65F1-417A-B3A2-623A309D6564}" type="sibTrans" cxnId="{8AD2E7FB-C9E4-45B8-8AC9-3411F53F7CCA}">
      <dgm:prSet/>
      <dgm:spPr/>
      <dgm:t>
        <a:bodyPr/>
        <a:lstStyle/>
        <a:p>
          <a:endParaRPr lang="en-US"/>
        </a:p>
      </dgm:t>
    </dgm:pt>
    <dgm:pt modelId="{9A9C4818-4953-43A5-B99F-D119EEA85EE2}">
      <dgm:prSet phldrT="[Text]"/>
      <dgm:spPr/>
      <dgm:t>
        <a:bodyPr/>
        <a:lstStyle/>
        <a:p>
          <a:r>
            <a:rPr lang="en-US" dirty="0" smtClean="0"/>
            <a:t>Turn Around Time</a:t>
          </a:r>
          <a:endParaRPr lang="en-US" dirty="0"/>
        </a:p>
      </dgm:t>
    </dgm:pt>
    <dgm:pt modelId="{8779A97F-2FBC-4168-90CC-ABC6C443D5A4}" type="parTrans" cxnId="{578F61E3-9E3F-496C-B7FF-3411AC8AAC0D}">
      <dgm:prSet/>
      <dgm:spPr/>
      <dgm:t>
        <a:bodyPr/>
        <a:lstStyle/>
        <a:p>
          <a:endParaRPr lang="en-US"/>
        </a:p>
      </dgm:t>
    </dgm:pt>
    <dgm:pt modelId="{D5AA5B9B-164F-4FBE-944A-9E80E7A8DBDF}" type="sibTrans" cxnId="{578F61E3-9E3F-496C-B7FF-3411AC8AAC0D}">
      <dgm:prSet/>
      <dgm:spPr/>
      <dgm:t>
        <a:bodyPr/>
        <a:lstStyle/>
        <a:p>
          <a:endParaRPr lang="en-US"/>
        </a:p>
      </dgm:t>
    </dgm:pt>
    <dgm:pt modelId="{C0109C90-8DEF-42D2-93B6-FCEC42F8C357}">
      <dgm:prSet phldrT="[Text]"/>
      <dgm:spPr/>
      <dgm:t>
        <a:bodyPr/>
        <a:lstStyle/>
        <a:p>
          <a:r>
            <a:rPr lang="en-US" dirty="0" smtClean="0"/>
            <a:t>Security</a:t>
          </a:r>
          <a:endParaRPr lang="en-US" dirty="0"/>
        </a:p>
      </dgm:t>
    </dgm:pt>
    <dgm:pt modelId="{60EB80C8-320B-4E50-A2E2-09F95A594797}" type="parTrans" cxnId="{73DF398C-9F1B-442E-94E2-646787834ABA}">
      <dgm:prSet/>
      <dgm:spPr/>
      <dgm:t>
        <a:bodyPr/>
        <a:lstStyle/>
        <a:p>
          <a:endParaRPr lang="en-US"/>
        </a:p>
      </dgm:t>
    </dgm:pt>
    <dgm:pt modelId="{9B385627-70AC-4FDD-8B1B-3C9E6C337FDA}" type="sibTrans" cxnId="{73DF398C-9F1B-442E-94E2-646787834ABA}">
      <dgm:prSet/>
      <dgm:spPr/>
      <dgm:t>
        <a:bodyPr/>
        <a:lstStyle/>
        <a:p>
          <a:endParaRPr lang="en-US"/>
        </a:p>
      </dgm:t>
    </dgm:pt>
    <dgm:pt modelId="{27CFFEB1-5BCB-4FE2-ACE2-72D9E366CC0D}" type="pres">
      <dgm:prSet presAssocID="{8663EB47-6D3A-4760-9173-790505D65202}" presName="linear" presStyleCnt="0">
        <dgm:presLayoutVars>
          <dgm:dir/>
          <dgm:animLvl val="lvl"/>
          <dgm:resizeHandles val="exact"/>
        </dgm:presLayoutVars>
      </dgm:prSet>
      <dgm:spPr/>
      <dgm:t>
        <a:bodyPr/>
        <a:lstStyle/>
        <a:p>
          <a:endParaRPr lang="en-US"/>
        </a:p>
      </dgm:t>
    </dgm:pt>
    <dgm:pt modelId="{E737C5CB-9A7E-4A39-8DBC-6721CC2E129A}" type="pres">
      <dgm:prSet presAssocID="{C54E890A-FDC6-4756-9250-15A456533B66}" presName="parentLin" presStyleCnt="0"/>
      <dgm:spPr/>
    </dgm:pt>
    <dgm:pt modelId="{49C73EDA-A00D-4B99-AE69-9224788F76EE}" type="pres">
      <dgm:prSet presAssocID="{C54E890A-FDC6-4756-9250-15A456533B66}" presName="parentLeftMargin" presStyleLbl="node1" presStyleIdx="0" presStyleCnt="2"/>
      <dgm:spPr/>
      <dgm:t>
        <a:bodyPr/>
        <a:lstStyle/>
        <a:p>
          <a:endParaRPr lang="en-US"/>
        </a:p>
      </dgm:t>
    </dgm:pt>
    <dgm:pt modelId="{2A89466C-81D1-4E5A-8F3B-50D08C7D1355}" type="pres">
      <dgm:prSet presAssocID="{C54E890A-FDC6-4756-9250-15A456533B66}" presName="parentText" presStyleLbl="node1" presStyleIdx="0" presStyleCnt="2">
        <dgm:presLayoutVars>
          <dgm:chMax val="0"/>
          <dgm:bulletEnabled val="1"/>
        </dgm:presLayoutVars>
      </dgm:prSet>
      <dgm:spPr/>
      <dgm:t>
        <a:bodyPr/>
        <a:lstStyle/>
        <a:p>
          <a:endParaRPr lang="en-US"/>
        </a:p>
      </dgm:t>
    </dgm:pt>
    <dgm:pt modelId="{AAEB68D5-8A60-4FBD-A19C-86275F6E2B13}" type="pres">
      <dgm:prSet presAssocID="{C54E890A-FDC6-4756-9250-15A456533B66}" presName="negativeSpace" presStyleCnt="0"/>
      <dgm:spPr/>
    </dgm:pt>
    <dgm:pt modelId="{98623F7F-A515-48C6-AEFE-5B2380709403}" type="pres">
      <dgm:prSet presAssocID="{C54E890A-FDC6-4756-9250-15A456533B66}" presName="childText" presStyleLbl="conFgAcc1" presStyleIdx="0" presStyleCnt="2" custLinFactNeighborX="1020">
        <dgm:presLayoutVars>
          <dgm:bulletEnabled val="1"/>
        </dgm:presLayoutVars>
      </dgm:prSet>
      <dgm:spPr/>
      <dgm:t>
        <a:bodyPr/>
        <a:lstStyle/>
        <a:p>
          <a:endParaRPr lang="en-US"/>
        </a:p>
      </dgm:t>
    </dgm:pt>
    <dgm:pt modelId="{BAAD8EC8-ED36-40CC-B5AF-55233A26FE44}" type="pres">
      <dgm:prSet presAssocID="{4DAA797A-3BBF-452E-BB08-CE94B199DBFB}" presName="spaceBetweenRectangles" presStyleCnt="0"/>
      <dgm:spPr/>
    </dgm:pt>
    <dgm:pt modelId="{E877BBF2-3679-4E1D-BC3E-0ACDB5AF3726}" type="pres">
      <dgm:prSet presAssocID="{EAB787DD-673D-4729-92A6-63D6904BA342}" presName="parentLin" presStyleCnt="0"/>
      <dgm:spPr/>
    </dgm:pt>
    <dgm:pt modelId="{15E93887-30F3-4780-88C9-C6EFB4F1B4AB}" type="pres">
      <dgm:prSet presAssocID="{EAB787DD-673D-4729-92A6-63D6904BA342}" presName="parentLeftMargin" presStyleLbl="node1" presStyleIdx="0" presStyleCnt="2"/>
      <dgm:spPr/>
      <dgm:t>
        <a:bodyPr/>
        <a:lstStyle/>
        <a:p>
          <a:endParaRPr lang="en-US"/>
        </a:p>
      </dgm:t>
    </dgm:pt>
    <dgm:pt modelId="{1D74CE3E-8C4E-4097-B8B8-F3F5DB457203}" type="pres">
      <dgm:prSet presAssocID="{EAB787DD-673D-4729-92A6-63D6904BA342}" presName="parentText" presStyleLbl="node1" presStyleIdx="1" presStyleCnt="2">
        <dgm:presLayoutVars>
          <dgm:chMax val="0"/>
          <dgm:bulletEnabled val="1"/>
        </dgm:presLayoutVars>
      </dgm:prSet>
      <dgm:spPr/>
      <dgm:t>
        <a:bodyPr/>
        <a:lstStyle/>
        <a:p>
          <a:endParaRPr lang="en-US"/>
        </a:p>
      </dgm:t>
    </dgm:pt>
    <dgm:pt modelId="{5E1646B9-03EA-4296-971D-45DE65E7F3C2}" type="pres">
      <dgm:prSet presAssocID="{EAB787DD-673D-4729-92A6-63D6904BA342}" presName="negativeSpace" presStyleCnt="0"/>
      <dgm:spPr/>
    </dgm:pt>
    <dgm:pt modelId="{58CD9B06-DC38-4FF9-907A-C80B1FE3EA42}" type="pres">
      <dgm:prSet presAssocID="{EAB787DD-673D-4729-92A6-63D6904BA342}" presName="childText" presStyleLbl="conFgAcc1" presStyleIdx="1" presStyleCnt="2">
        <dgm:presLayoutVars>
          <dgm:bulletEnabled val="1"/>
        </dgm:presLayoutVars>
      </dgm:prSet>
      <dgm:spPr/>
      <dgm:t>
        <a:bodyPr/>
        <a:lstStyle/>
        <a:p>
          <a:endParaRPr lang="en-US"/>
        </a:p>
      </dgm:t>
    </dgm:pt>
  </dgm:ptLst>
  <dgm:cxnLst>
    <dgm:cxn modelId="{C7C4AC14-272B-4362-B49B-4036BB186E2D}" srcId="{C54E890A-FDC6-4756-9250-15A456533B66}" destId="{72E7E2D0-E8A2-4F37-8BB7-3666CDA9CF33}" srcOrd="5" destOrd="0" parTransId="{23129E74-BD51-4F0A-BE7E-391572FAADC3}" sibTransId="{F70BDD54-9F93-486F-BA8A-4FA578F614EF}"/>
    <dgm:cxn modelId="{6CD6B714-6EC0-448E-80DE-F329A03FBC28}" srcId="{C54E890A-FDC6-4756-9250-15A456533B66}" destId="{B24161E6-33D5-406B-997B-9B42AAE605D5}" srcOrd="3" destOrd="0" parTransId="{8BE91C18-7065-42CE-8442-A108AEBFAD1A}" sibTransId="{EFC35C98-8CBF-4185-83DD-B370CFCB83DA}"/>
    <dgm:cxn modelId="{FF0B7A83-BCFF-4DB4-8B0F-6E4570F1A1DC}" type="presOf" srcId="{EAB787DD-673D-4729-92A6-63D6904BA342}" destId="{15E93887-30F3-4780-88C9-C6EFB4F1B4AB}" srcOrd="0" destOrd="0" presId="urn:microsoft.com/office/officeart/2005/8/layout/list1"/>
    <dgm:cxn modelId="{73DF398C-9F1B-442E-94E2-646787834ABA}" srcId="{EAB787DD-673D-4729-92A6-63D6904BA342}" destId="{C0109C90-8DEF-42D2-93B6-FCEC42F8C357}" srcOrd="3" destOrd="0" parTransId="{60EB80C8-320B-4E50-A2E2-09F95A594797}" sibTransId="{9B385627-70AC-4FDD-8B1B-3C9E6C337FDA}"/>
    <dgm:cxn modelId="{084AE205-0731-44E3-BE4C-D7521D9D7645}" srcId="{C54E890A-FDC6-4756-9250-15A456533B66}" destId="{918E8435-FA29-4206-9837-3A392871331C}" srcOrd="4" destOrd="0" parTransId="{981D68D9-D86A-4FCF-8FF1-1BD7891C67B8}" sibTransId="{64CEBDCD-404E-40A4-9E01-8AB7FB244385}"/>
    <dgm:cxn modelId="{BB4FB807-4A96-4282-AD9B-4207AF3733B5}" srcId="{EAB787DD-673D-4729-92A6-63D6904BA342}" destId="{8FE89283-DA20-4A58-A616-4203EDAF0D7C}" srcOrd="0" destOrd="0" parTransId="{83B7E7DA-7693-4996-A284-1528C71C0DEB}" sibTransId="{548B1B3D-04BA-48D4-A90F-61D41BCF54C0}"/>
    <dgm:cxn modelId="{578F61E3-9E3F-496C-B7FF-3411AC8AAC0D}" srcId="{EAB787DD-673D-4729-92A6-63D6904BA342}" destId="{9A9C4818-4953-43A5-B99F-D119EEA85EE2}" srcOrd="2" destOrd="0" parTransId="{8779A97F-2FBC-4168-90CC-ABC6C443D5A4}" sibTransId="{D5AA5B9B-164F-4FBE-944A-9E80E7A8DBDF}"/>
    <dgm:cxn modelId="{9C2383C3-9AF8-40B1-9F61-026DCB254059}" srcId="{C54E890A-FDC6-4756-9250-15A456533B66}" destId="{09563F84-F737-4821-81FE-7FCD23DE8D1F}" srcOrd="1" destOrd="0" parTransId="{36BCB5BD-EB97-43AC-95E8-A9798676E506}" sibTransId="{1C11CAFE-1E5F-4F56-A8ED-7CE058507D07}"/>
    <dgm:cxn modelId="{473FACD0-F212-40DE-849C-85DADDE0287D}" type="presOf" srcId="{C54E890A-FDC6-4756-9250-15A456533B66}" destId="{2A89466C-81D1-4E5A-8F3B-50D08C7D1355}" srcOrd="1" destOrd="0" presId="urn:microsoft.com/office/officeart/2005/8/layout/list1"/>
    <dgm:cxn modelId="{0BF4891B-F249-4355-A7FC-C958E0556AEA}" type="presOf" srcId="{918E8435-FA29-4206-9837-3A392871331C}" destId="{98623F7F-A515-48C6-AEFE-5B2380709403}" srcOrd="0" destOrd="4" presId="urn:microsoft.com/office/officeart/2005/8/layout/list1"/>
    <dgm:cxn modelId="{4EEFDF26-E760-4522-9D2C-D2A48DD4EAB6}" srcId="{C54E890A-FDC6-4756-9250-15A456533B66}" destId="{0C638FF5-1F96-4AAE-B116-1DE1BC239372}" srcOrd="2" destOrd="0" parTransId="{005C3449-C028-400C-8452-8BF6A2A4CA93}" sibTransId="{6A33F050-7360-4BE6-98DC-2CCAF51D52C0}"/>
    <dgm:cxn modelId="{12AAB7DC-62AC-4D92-B169-0503A849182A}" type="presOf" srcId="{906A832A-B18A-4C91-8C17-716626453D5A}" destId="{98623F7F-A515-48C6-AEFE-5B2380709403}" srcOrd="0" destOrd="7" presId="urn:microsoft.com/office/officeart/2005/8/layout/list1"/>
    <dgm:cxn modelId="{5862247E-33E2-4C74-8B1A-62F6C3C39199}" srcId="{8663EB47-6D3A-4760-9173-790505D65202}" destId="{C54E890A-FDC6-4756-9250-15A456533B66}" srcOrd="0" destOrd="0" parTransId="{B9F402CA-672D-47FD-B667-6D5DF7C8EE6A}" sibTransId="{4DAA797A-3BBF-452E-BB08-CE94B199DBFB}"/>
    <dgm:cxn modelId="{7EA7EA73-E7EA-4F5D-A0DB-CF3C16793E13}" type="presOf" srcId="{9A9C4818-4953-43A5-B99F-D119EEA85EE2}" destId="{58CD9B06-DC38-4FF9-907A-C80B1FE3EA42}" srcOrd="0" destOrd="2" presId="urn:microsoft.com/office/officeart/2005/8/layout/list1"/>
    <dgm:cxn modelId="{DFA565DD-D240-4368-8C4C-4287B5639BFD}" type="presOf" srcId="{72E7E2D0-E8A2-4F37-8BB7-3666CDA9CF33}" destId="{98623F7F-A515-48C6-AEFE-5B2380709403}" srcOrd="0" destOrd="5" presId="urn:microsoft.com/office/officeart/2005/8/layout/list1"/>
    <dgm:cxn modelId="{04C5ED55-836A-407C-A117-0926194FD9F5}" type="presOf" srcId="{6FEEDBEF-9BD1-4A46-A568-3C715F5CB6E3}" destId="{58CD9B06-DC38-4FF9-907A-C80B1FE3EA42}" srcOrd="0" destOrd="1" presId="urn:microsoft.com/office/officeart/2005/8/layout/list1"/>
    <dgm:cxn modelId="{8E58D65B-684A-4C34-A90C-B1E0551D7283}" srcId="{C54E890A-FDC6-4756-9250-15A456533B66}" destId="{26886669-CFA9-48AA-81B0-4FDF317ABC76}" srcOrd="6" destOrd="0" parTransId="{9F0B3DB1-8CAC-4AFC-BB95-B61A9B8690ED}" sibTransId="{9AEA44D5-8734-4B5F-A1AE-56099C4F0697}"/>
    <dgm:cxn modelId="{A019300D-CBDC-4DE2-ADEB-9AB436CBBD22}" type="presOf" srcId="{C0109C90-8DEF-42D2-93B6-FCEC42F8C357}" destId="{58CD9B06-DC38-4FF9-907A-C80B1FE3EA42}" srcOrd="0" destOrd="3" presId="urn:microsoft.com/office/officeart/2005/8/layout/list1"/>
    <dgm:cxn modelId="{6DAADAD2-A0B1-463F-A218-96864F2E2E7B}" type="presOf" srcId="{EAB787DD-673D-4729-92A6-63D6904BA342}" destId="{1D74CE3E-8C4E-4097-B8B8-F3F5DB457203}" srcOrd="1" destOrd="0" presId="urn:microsoft.com/office/officeart/2005/8/layout/list1"/>
    <dgm:cxn modelId="{45132F8C-73DF-4EC3-9B96-A9501A196CB1}" srcId="{C54E890A-FDC6-4756-9250-15A456533B66}" destId="{906A832A-B18A-4C91-8C17-716626453D5A}" srcOrd="7" destOrd="0" parTransId="{EF5EA0C4-BC8B-49F3-92C9-A86574293390}" sibTransId="{6F27B308-B497-4CF2-82D1-0C534EAF0CD1}"/>
    <dgm:cxn modelId="{CA2E4624-3D6E-4C32-99AF-A30E17BFA25E}" type="presOf" srcId="{8FE89283-DA20-4A58-A616-4203EDAF0D7C}" destId="{58CD9B06-DC38-4FF9-907A-C80B1FE3EA42}" srcOrd="0" destOrd="0" presId="urn:microsoft.com/office/officeart/2005/8/layout/list1"/>
    <dgm:cxn modelId="{3CFACA6A-5A47-437D-8701-746EC286F754}" type="presOf" srcId="{09563F84-F737-4821-81FE-7FCD23DE8D1F}" destId="{98623F7F-A515-48C6-AEFE-5B2380709403}" srcOrd="0" destOrd="1" presId="urn:microsoft.com/office/officeart/2005/8/layout/list1"/>
    <dgm:cxn modelId="{7EBF838A-67DB-41C2-BE9B-81C8B2F3BF4C}" type="presOf" srcId="{8701D6D3-33DF-4190-A11F-88A42461C5FA}" destId="{98623F7F-A515-48C6-AEFE-5B2380709403}" srcOrd="0" destOrd="0" presId="urn:microsoft.com/office/officeart/2005/8/layout/list1"/>
    <dgm:cxn modelId="{9BA9C3A7-B053-4AAB-85F9-7B1A03175471}" type="presOf" srcId="{B24161E6-33D5-406B-997B-9B42AAE605D5}" destId="{98623F7F-A515-48C6-AEFE-5B2380709403}" srcOrd="0" destOrd="3" presId="urn:microsoft.com/office/officeart/2005/8/layout/list1"/>
    <dgm:cxn modelId="{E442FF17-3C01-41C9-98FF-B5B658857B26}" srcId="{C54E890A-FDC6-4756-9250-15A456533B66}" destId="{8701D6D3-33DF-4190-A11F-88A42461C5FA}" srcOrd="0" destOrd="0" parTransId="{A1EF5E49-D52C-4E6D-97BF-0CB4430A028A}" sibTransId="{1604B8A0-1C22-4A7B-A18F-A23207EE2797}"/>
    <dgm:cxn modelId="{1C64162C-40DF-4A7E-9B05-325696B4D8BD}" srcId="{8663EB47-6D3A-4760-9173-790505D65202}" destId="{EAB787DD-673D-4729-92A6-63D6904BA342}" srcOrd="1" destOrd="0" parTransId="{9B37D6EB-3131-45C3-A5E8-9F979E116E14}" sibTransId="{C8CAE011-E728-499A-BCF3-6D4ABAFEB968}"/>
    <dgm:cxn modelId="{CBB3E993-8E79-4D2E-B0FC-F456FB89C53C}" type="presOf" srcId="{26886669-CFA9-48AA-81B0-4FDF317ABC76}" destId="{98623F7F-A515-48C6-AEFE-5B2380709403}" srcOrd="0" destOrd="6" presId="urn:microsoft.com/office/officeart/2005/8/layout/list1"/>
    <dgm:cxn modelId="{8AD2E7FB-C9E4-45B8-8AC9-3411F53F7CCA}" srcId="{EAB787DD-673D-4729-92A6-63D6904BA342}" destId="{6FEEDBEF-9BD1-4A46-A568-3C715F5CB6E3}" srcOrd="1" destOrd="0" parTransId="{A61A9A9D-4BA7-4818-B879-C552BD7974CF}" sibTransId="{B90157A9-65F1-417A-B3A2-623A309D6564}"/>
    <dgm:cxn modelId="{F6FA1FD1-7DAC-4BCC-9D01-F2B403DF47BC}" type="presOf" srcId="{8663EB47-6D3A-4760-9173-790505D65202}" destId="{27CFFEB1-5BCB-4FE2-ACE2-72D9E366CC0D}" srcOrd="0" destOrd="0" presId="urn:microsoft.com/office/officeart/2005/8/layout/list1"/>
    <dgm:cxn modelId="{D0F5C545-0DDC-4342-9264-A4F1294DBE2A}" type="presOf" srcId="{0C638FF5-1F96-4AAE-B116-1DE1BC239372}" destId="{98623F7F-A515-48C6-AEFE-5B2380709403}" srcOrd="0" destOrd="2" presId="urn:microsoft.com/office/officeart/2005/8/layout/list1"/>
    <dgm:cxn modelId="{7C499088-7C22-4379-87E7-3BDFB2E5B37A}" type="presOf" srcId="{C54E890A-FDC6-4756-9250-15A456533B66}" destId="{49C73EDA-A00D-4B99-AE69-9224788F76EE}" srcOrd="0" destOrd="0" presId="urn:microsoft.com/office/officeart/2005/8/layout/list1"/>
    <dgm:cxn modelId="{29A178BD-765E-471C-BF5D-755964459613}" type="presParOf" srcId="{27CFFEB1-5BCB-4FE2-ACE2-72D9E366CC0D}" destId="{E737C5CB-9A7E-4A39-8DBC-6721CC2E129A}" srcOrd="0" destOrd="0" presId="urn:microsoft.com/office/officeart/2005/8/layout/list1"/>
    <dgm:cxn modelId="{C9636746-4CDC-4E78-816A-9D86979290CB}" type="presParOf" srcId="{E737C5CB-9A7E-4A39-8DBC-6721CC2E129A}" destId="{49C73EDA-A00D-4B99-AE69-9224788F76EE}" srcOrd="0" destOrd="0" presId="urn:microsoft.com/office/officeart/2005/8/layout/list1"/>
    <dgm:cxn modelId="{67E5FEDD-01C9-4D9F-80F8-E530C7F043E1}" type="presParOf" srcId="{E737C5CB-9A7E-4A39-8DBC-6721CC2E129A}" destId="{2A89466C-81D1-4E5A-8F3B-50D08C7D1355}" srcOrd="1" destOrd="0" presId="urn:microsoft.com/office/officeart/2005/8/layout/list1"/>
    <dgm:cxn modelId="{E56E5333-3116-4151-B38E-813470C43025}" type="presParOf" srcId="{27CFFEB1-5BCB-4FE2-ACE2-72D9E366CC0D}" destId="{AAEB68D5-8A60-4FBD-A19C-86275F6E2B13}" srcOrd="1" destOrd="0" presId="urn:microsoft.com/office/officeart/2005/8/layout/list1"/>
    <dgm:cxn modelId="{B47B101D-A95A-4E6F-B9A5-302537505DAD}" type="presParOf" srcId="{27CFFEB1-5BCB-4FE2-ACE2-72D9E366CC0D}" destId="{98623F7F-A515-48C6-AEFE-5B2380709403}" srcOrd="2" destOrd="0" presId="urn:microsoft.com/office/officeart/2005/8/layout/list1"/>
    <dgm:cxn modelId="{9CC134DB-2BFF-493C-819B-04B0D676AD2B}" type="presParOf" srcId="{27CFFEB1-5BCB-4FE2-ACE2-72D9E366CC0D}" destId="{BAAD8EC8-ED36-40CC-B5AF-55233A26FE44}" srcOrd="3" destOrd="0" presId="urn:microsoft.com/office/officeart/2005/8/layout/list1"/>
    <dgm:cxn modelId="{9E4961E7-4CBF-4E35-A863-ED38DCD80452}" type="presParOf" srcId="{27CFFEB1-5BCB-4FE2-ACE2-72D9E366CC0D}" destId="{E877BBF2-3679-4E1D-BC3E-0ACDB5AF3726}" srcOrd="4" destOrd="0" presId="urn:microsoft.com/office/officeart/2005/8/layout/list1"/>
    <dgm:cxn modelId="{DDB02776-7B28-4E0D-96DF-14225C3D8969}" type="presParOf" srcId="{E877BBF2-3679-4E1D-BC3E-0ACDB5AF3726}" destId="{15E93887-30F3-4780-88C9-C6EFB4F1B4AB}" srcOrd="0" destOrd="0" presId="urn:microsoft.com/office/officeart/2005/8/layout/list1"/>
    <dgm:cxn modelId="{E72F3924-F6A8-4EF7-89A1-037F726694C5}" type="presParOf" srcId="{E877BBF2-3679-4E1D-BC3E-0ACDB5AF3726}" destId="{1D74CE3E-8C4E-4097-B8B8-F3F5DB457203}" srcOrd="1" destOrd="0" presId="urn:microsoft.com/office/officeart/2005/8/layout/list1"/>
    <dgm:cxn modelId="{CABCF81B-B23A-40A3-BBAF-1B42E0689205}" type="presParOf" srcId="{27CFFEB1-5BCB-4FE2-ACE2-72D9E366CC0D}" destId="{5E1646B9-03EA-4296-971D-45DE65E7F3C2}" srcOrd="5" destOrd="0" presId="urn:microsoft.com/office/officeart/2005/8/layout/list1"/>
    <dgm:cxn modelId="{B80D0174-DDCE-4A8A-B102-66247818B75E}" type="presParOf" srcId="{27CFFEB1-5BCB-4FE2-ACE2-72D9E366CC0D}" destId="{58CD9B06-DC38-4FF9-907A-C80B1FE3EA4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C0118-90D2-4731-B050-4B81B3CDF01D}">
      <dsp:nvSpPr>
        <dsp:cNvPr id="0" name=""/>
        <dsp:cNvSpPr/>
      </dsp:nvSpPr>
      <dsp:spPr>
        <a:xfrm>
          <a:off x="850" y="741418"/>
          <a:ext cx="1126679" cy="11266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56 Closed Queries</a:t>
          </a:r>
          <a:endParaRPr lang="en-US" sz="1700" kern="1200" dirty="0"/>
        </a:p>
      </dsp:txBody>
      <dsp:txXfrm>
        <a:off x="165848" y="906416"/>
        <a:ext cx="796683" cy="796683"/>
      </dsp:txXfrm>
    </dsp:sp>
    <dsp:sp modelId="{D0DBE33F-CE34-402D-AEE2-2BAF5F0194C1}">
      <dsp:nvSpPr>
        <dsp:cNvPr id="0" name=""/>
        <dsp:cNvSpPr/>
      </dsp:nvSpPr>
      <dsp:spPr>
        <a:xfrm>
          <a:off x="1219015" y="978021"/>
          <a:ext cx="653474" cy="653474"/>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305633" y="1227909"/>
        <a:ext cx="480238" cy="153698"/>
      </dsp:txXfrm>
    </dsp:sp>
    <dsp:sp modelId="{090D42FA-ABAA-4897-9145-792DC86645A5}">
      <dsp:nvSpPr>
        <dsp:cNvPr id="0" name=""/>
        <dsp:cNvSpPr/>
      </dsp:nvSpPr>
      <dsp:spPr>
        <a:xfrm>
          <a:off x="1963976" y="741418"/>
          <a:ext cx="1126679" cy="11266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3 Open Queries</a:t>
          </a:r>
          <a:endParaRPr lang="en-US" sz="1700" kern="1200" dirty="0"/>
        </a:p>
      </dsp:txBody>
      <dsp:txXfrm>
        <a:off x="2128974" y="906416"/>
        <a:ext cx="796683" cy="796683"/>
      </dsp:txXfrm>
    </dsp:sp>
    <dsp:sp modelId="{39B3885B-F2D6-42CE-B513-E99A5C848B2E}">
      <dsp:nvSpPr>
        <dsp:cNvPr id="0" name=""/>
        <dsp:cNvSpPr/>
      </dsp:nvSpPr>
      <dsp:spPr>
        <a:xfrm>
          <a:off x="3182142" y="978021"/>
          <a:ext cx="653474" cy="653474"/>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268760" y="1112637"/>
        <a:ext cx="480238" cy="384242"/>
      </dsp:txXfrm>
    </dsp:sp>
    <dsp:sp modelId="{261208FB-BC77-4347-B097-628BA872242A}">
      <dsp:nvSpPr>
        <dsp:cNvPr id="0" name=""/>
        <dsp:cNvSpPr/>
      </dsp:nvSpPr>
      <dsp:spPr>
        <a:xfrm>
          <a:off x="3927102" y="741418"/>
          <a:ext cx="1126679" cy="11266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59 items in Query log</a:t>
          </a:r>
          <a:endParaRPr lang="en-US" sz="1700" kern="1200" dirty="0"/>
        </a:p>
      </dsp:txBody>
      <dsp:txXfrm>
        <a:off x="4092100" y="906416"/>
        <a:ext cx="796683" cy="7966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38506-7F89-4AC0-B119-E957E910A9F6}">
      <dsp:nvSpPr>
        <dsp:cNvPr id="0" name=""/>
        <dsp:cNvSpPr/>
      </dsp:nvSpPr>
      <dsp:spPr>
        <a:xfrm>
          <a:off x="1017864" y="-20134"/>
          <a:ext cx="3755470" cy="3755470"/>
        </a:xfrm>
        <a:prstGeom prst="circularArrow">
          <a:avLst>
            <a:gd name="adj1" fmla="val 5544"/>
            <a:gd name="adj2" fmla="val 330680"/>
            <a:gd name="adj3" fmla="val 13827516"/>
            <a:gd name="adj4" fmla="val 17354646"/>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EC3BEE-333D-4F09-AA6C-22F4049D120C}">
      <dsp:nvSpPr>
        <dsp:cNvPr id="0" name=""/>
        <dsp:cNvSpPr/>
      </dsp:nvSpPr>
      <dsp:spPr>
        <a:xfrm>
          <a:off x="2035968" y="1232"/>
          <a:ext cx="1719262" cy="85963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Identify</a:t>
          </a:r>
          <a:endParaRPr lang="en-US" sz="1800" kern="1200" dirty="0"/>
        </a:p>
      </dsp:txBody>
      <dsp:txXfrm>
        <a:off x="2077932" y="43196"/>
        <a:ext cx="1635334" cy="775703"/>
      </dsp:txXfrm>
    </dsp:sp>
    <dsp:sp modelId="{E638BDAF-F678-4A03-8794-35856BC05516}">
      <dsp:nvSpPr>
        <dsp:cNvPr id="0" name=""/>
        <dsp:cNvSpPr/>
      </dsp:nvSpPr>
      <dsp:spPr>
        <a:xfrm>
          <a:off x="3559066" y="1107827"/>
          <a:ext cx="1719262" cy="85963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Prioritize</a:t>
          </a:r>
          <a:endParaRPr lang="en-US" sz="1800" kern="1200" dirty="0"/>
        </a:p>
      </dsp:txBody>
      <dsp:txXfrm>
        <a:off x="3601030" y="1149791"/>
        <a:ext cx="1635334" cy="775703"/>
      </dsp:txXfrm>
    </dsp:sp>
    <dsp:sp modelId="{74A585F1-0EA4-434C-9B9D-8B3ACD79FD38}">
      <dsp:nvSpPr>
        <dsp:cNvPr id="0" name=""/>
        <dsp:cNvSpPr/>
      </dsp:nvSpPr>
      <dsp:spPr>
        <a:xfrm>
          <a:off x="2977295" y="2898336"/>
          <a:ext cx="1719262" cy="85963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Plan for mitigation</a:t>
          </a:r>
          <a:endParaRPr lang="en-US" sz="1800" kern="1200" dirty="0"/>
        </a:p>
      </dsp:txBody>
      <dsp:txXfrm>
        <a:off x="3019259" y="2940300"/>
        <a:ext cx="1635334" cy="775703"/>
      </dsp:txXfrm>
    </dsp:sp>
    <dsp:sp modelId="{1E55EBFE-ABD2-4DED-A20B-88DB1513C008}">
      <dsp:nvSpPr>
        <dsp:cNvPr id="0" name=""/>
        <dsp:cNvSpPr/>
      </dsp:nvSpPr>
      <dsp:spPr>
        <a:xfrm>
          <a:off x="1094642" y="2898336"/>
          <a:ext cx="1719262" cy="85963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Assess</a:t>
          </a:r>
          <a:endParaRPr lang="en-US" sz="1800" kern="1200" dirty="0"/>
        </a:p>
      </dsp:txBody>
      <dsp:txXfrm>
        <a:off x="1136606" y="2940300"/>
        <a:ext cx="1635334" cy="775703"/>
      </dsp:txXfrm>
    </dsp:sp>
    <dsp:sp modelId="{0FE28361-404D-44D4-B36A-F3CB84D6A10D}">
      <dsp:nvSpPr>
        <dsp:cNvPr id="0" name=""/>
        <dsp:cNvSpPr/>
      </dsp:nvSpPr>
      <dsp:spPr>
        <a:xfrm>
          <a:off x="512870" y="1107827"/>
          <a:ext cx="1719262" cy="85963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Track and monitor</a:t>
          </a:r>
          <a:endParaRPr lang="en-US" sz="1800" kern="1200" dirty="0"/>
        </a:p>
      </dsp:txBody>
      <dsp:txXfrm>
        <a:off x="554834" y="1149791"/>
        <a:ext cx="1635334" cy="7757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C0118-90D2-4731-B050-4B81B3CDF01D}">
      <dsp:nvSpPr>
        <dsp:cNvPr id="0" name=""/>
        <dsp:cNvSpPr/>
      </dsp:nvSpPr>
      <dsp:spPr>
        <a:xfrm>
          <a:off x="4927" y="1823789"/>
          <a:ext cx="1368921" cy="136892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8 Monitored</a:t>
          </a:r>
          <a:endParaRPr lang="en-US" sz="1600" kern="1200" dirty="0"/>
        </a:p>
      </dsp:txBody>
      <dsp:txXfrm>
        <a:off x="205401" y="2024263"/>
        <a:ext cx="967973" cy="967973"/>
      </dsp:txXfrm>
    </dsp:sp>
    <dsp:sp modelId="{D0DBE33F-CE34-402D-AEE2-2BAF5F0194C1}">
      <dsp:nvSpPr>
        <dsp:cNvPr id="0" name=""/>
        <dsp:cNvSpPr/>
      </dsp:nvSpPr>
      <dsp:spPr>
        <a:xfrm>
          <a:off x="1485004" y="2111262"/>
          <a:ext cx="793974" cy="793974"/>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590245" y="2414878"/>
        <a:ext cx="583492" cy="186742"/>
      </dsp:txXfrm>
    </dsp:sp>
    <dsp:sp modelId="{090D42FA-ABAA-4897-9145-792DC86645A5}">
      <dsp:nvSpPr>
        <dsp:cNvPr id="0" name=""/>
        <dsp:cNvSpPr/>
      </dsp:nvSpPr>
      <dsp:spPr>
        <a:xfrm>
          <a:off x="2390135" y="1823789"/>
          <a:ext cx="1368921" cy="136892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5 Open</a:t>
          </a:r>
          <a:endParaRPr lang="en-US" sz="1600" kern="1200" dirty="0"/>
        </a:p>
      </dsp:txBody>
      <dsp:txXfrm>
        <a:off x="2590609" y="2024263"/>
        <a:ext cx="967973" cy="967973"/>
      </dsp:txXfrm>
    </dsp:sp>
    <dsp:sp modelId="{39B3885B-F2D6-42CE-B513-E99A5C848B2E}">
      <dsp:nvSpPr>
        <dsp:cNvPr id="0" name=""/>
        <dsp:cNvSpPr/>
      </dsp:nvSpPr>
      <dsp:spPr>
        <a:xfrm>
          <a:off x="3870212" y="2111262"/>
          <a:ext cx="793974" cy="793974"/>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975453" y="2414878"/>
        <a:ext cx="583492" cy="186742"/>
      </dsp:txXfrm>
    </dsp:sp>
    <dsp:sp modelId="{4B447A95-3888-4333-8416-9228577A4E4F}">
      <dsp:nvSpPr>
        <dsp:cNvPr id="0" name=""/>
        <dsp:cNvSpPr/>
      </dsp:nvSpPr>
      <dsp:spPr>
        <a:xfrm>
          <a:off x="4775343" y="1823789"/>
          <a:ext cx="1368921" cy="136892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6 Closed</a:t>
          </a:r>
          <a:endParaRPr lang="en-US" sz="1600" kern="1200" dirty="0"/>
        </a:p>
      </dsp:txBody>
      <dsp:txXfrm>
        <a:off x="4975817" y="2024263"/>
        <a:ext cx="967973" cy="967973"/>
      </dsp:txXfrm>
    </dsp:sp>
    <dsp:sp modelId="{49934D6D-A31C-474B-A32D-00418CBFB6AD}">
      <dsp:nvSpPr>
        <dsp:cNvPr id="0" name=""/>
        <dsp:cNvSpPr/>
      </dsp:nvSpPr>
      <dsp:spPr>
        <a:xfrm>
          <a:off x="6255420" y="2111262"/>
          <a:ext cx="793974" cy="793974"/>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6360661" y="2274821"/>
        <a:ext cx="583492" cy="466856"/>
      </dsp:txXfrm>
    </dsp:sp>
    <dsp:sp modelId="{261208FB-BC77-4347-B097-628BA872242A}">
      <dsp:nvSpPr>
        <dsp:cNvPr id="0" name=""/>
        <dsp:cNvSpPr/>
      </dsp:nvSpPr>
      <dsp:spPr>
        <a:xfrm>
          <a:off x="7160551" y="1823789"/>
          <a:ext cx="1368921" cy="136892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19 Total</a:t>
          </a:r>
          <a:endParaRPr lang="en-US" sz="1600" kern="1200" dirty="0"/>
        </a:p>
      </dsp:txBody>
      <dsp:txXfrm>
        <a:off x="7361025" y="2024263"/>
        <a:ext cx="967973" cy="9679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623F7F-A515-48C6-AEFE-5B2380709403}">
      <dsp:nvSpPr>
        <dsp:cNvPr id="0" name=""/>
        <dsp:cNvSpPr/>
      </dsp:nvSpPr>
      <dsp:spPr>
        <a:xfrm>
          <a:off x="0" y="328199"/>
          <a:ext cx="7162800" cy="2520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5913" tIns="333248" rIns="55591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Continuous Data Collection</a:t>
          </a:r>
          <a:endParaRPr lang="en-US" sz="1600" kern="1200" dirty="0"/>
        </a:p>
        <a:p>
          <a:pPr marL="171450" lvl="1" indent="-171450" algn="l" defTabSz="711200">
            <a:lnSpc>
              <a:spcPct val="90000"/>
            </a:lnSpc>
            <a:spcBef>
              <a:spcPct val="0"/>
            </a:spcBef>
            <a:spcAft>
              <a:spcPct val="15000"/>
            </a:spcAft>
            <a:buChar char="••"/>
          </a:pPr>
          <a:r>
            <a:rPr lang="en-US" sz="1600" kern="1200" dirty="0" smtClean="0"/>
            <a:t>Accountability (Reliability of device responding)</a:t>
          </a:r>
          <a:endParaRPr lang="en-US" sz="1600" kern="1200" dirty="0"/>
        </a:p>
        <a:p>
          <a:pPr marL="171450" lvl="1" indent="-171450" algn="l" defTabSz="711200">
            <a:lnSpc>
              <a:spcPct val="90000"/>
            </a:lnSpc>
            <a:spcBef>
              <a:spcPct val="0"/>
            </a:spcBef>
            <a:spcAft>
              <a:spcPct val="15000"/>
            </a:spcAft>
            <a:buChar char="••"/>
          </a:pPr>
          <a:r>
            <a:rPr lang="en-US" sz="1600" kern="1200" dirty="0" smtClean="0"/>
            <a:t>Data Accuracy</a:t>
          </a:r>
          <a:endParaRPr lang="en-US" sz="1600" kern="1200" dirty="0"/>
        </a:p>
        <a:p>
          <a:pPr marL="171450" lvl="1" indent="-171450" algn="l" defTabSz="711200">
            <a:lnSpc>
              <a:spcPct val="90000"/>
            </a:lnSpc>
            <a:spcBef>
              <a:spcPct val="0"/>
            </a:spcBef>
            <a:spcAft>
              <a:spcPct val="15000"/>
            </a:spcAft>
            <a:buChar char="••"/>
          </a:pPr>
          <a:r>
            <a:rPr lang="en-US" sz="1600" kern="1200" dirty="0" smtClean="0"/>
            <a:t>Configurability (Availability of device with new configuration)</a:t>
          </a:r>
          <a:endParaRPr lang="en-US" sz="1600" kern="1200" dirty="0"/>
        </a:p>
        <a:p>
          <a:pPr marL="171450" lvl="1" indent="-171450" algn="l" defTabSz="711200">
            <a:lnSpc>
              <a:spcPct val="90000"/>
            </a:lnSpc>
            <a:spcBef>
              <a:spcPct val="0"/>
            </a:spcBef>
            <a:spcAft>
              <a:spcPct val="15000"/>
            </a:spcAft>
            <a:buChar char="••"/>
          </a:pPr>
          <a:r>
            <a:rPr lang="en-US" sz="1600" kern="1200" dirty="0" smtClean="0"/>
            <a:t>Configurability (Performance of device with new configuration)	</a:t>
          </a:r>
          <a:endParaRPr lang="en-US" sz="1600" kern="1200" dirty="0"/>
        </a:p>
        <a:p>
          <a:pPr marL="171450" lvl="1" indent="-171450" algn="l" defTabSz="711200">
            <a:lnSpc>
              <a:spcPct val="90000"/>
            </a:lnSpc>
            <a:spcBef>
              <a:spcPct val="0"/>
            </a:spcBef>
            <a:spcAft>
              <a:spcPct val="15000"/>
            </a:spcAft>
            <a:buChar char="••"/>
          </a:pPr>
          <a:r>
            <a:rPr lang="en-US" sz="1600" kern="1200" dirty="0" smtClean="0"/>
            <a:t>Maintainability (Documentation)</a:t>
          </a:r>
          <a:endParaRPr lang="en-US" sz="1600" kern="1200" dirty="0"/>
        </a:p>
        <a:p>
          <a:pPr marL="171450" lvl="1" indent="-171450" algn="l" defTabSz="711200">
            <a:lnSpc>
              <a:spcPct val="90000"/>
            </a:lnSpc>
            <a:spcBef>
              <a:spcPct val="0"/>
            </a:spcBef>
            <a:spcAft>
              <a:spcPct val="15000"/>
            </a:spcAft>
            <a:buChar char="••"/>
          </a:pPr>
          <a:r>
            <a:rPr lang="en-US" sz="1600" kern="1200" dirty="0" smtClean="0"/>
            <a:t>Maintainability (Code Readability)</a:t>
          </a:r>
          <a:endParaRPr lang="en-US" sz="1600" kern="1200" dirty="0"/>
        </a:p>
        <a:p>
          <a:pPr marL="171450" lvl="1" indent="-171450" algn="l" defTabSz="711200">
            <a:lnSpc>
              <a:spcPct val="90000"/>
            </a:lnSpc>
            <a:spcBef>
              <a:spcPct val="0"/>
            </a:spcBef>
            <a:spcAft>
              <a:spcPct val="15000"/>
            </a:spcAft>
            <a:buChar char="••"/>
          </a:pPr>
          <a:r>
            <a:rPr lang="en-US" sz="1600" kern="1200" dirty="0" smtClean="0"/>
            <a:t>Robustness	</a:t>
          </a:r>
          <a:endParaRPr lang="en-US" sz="1600" kern="1200" dirty="0"/>
        </a:p>
      </dsp:txBody>
      <dsp:txXfrm>
        <a:off x="0" y="328199"/>
        <a:ext cx="7162800" cy="2520000"/>
      </dsp:txXfrm>
    </dsp:sp>
    <dsp:sp modelId="{2A89466C-81D1-4E5A-8F3B-50D08C7D1355}">
      <dsp:nvSpPr>
        <dsp:cNvPr id="0" name=""/>
        <dsp:cNvSpPr/>
      </dsp:nvSpPr>
      <dsp:spPr>
        <a:xfrm>
          <a:off x="358140" y="92039"/>
          <a:ext cx="501396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9516" tIns="0" rIns="189516" bIns="0" numCol="1" spcCol="1270" anchor="ctr" anchorCtr="0">
          <a:noAutofit/>
        </a:bodyPr>
        <a:lstStyle/>
        <a:p>
          <a:pPr lvl="0" algn="l" defTabSz="711200">
            <a:lnSpc>
              <a:spcPct val="90000"/>
            </a:lnSpc>
            <a:spcBef>
              <a:spcPct val="0"/>
            </a:spcBef>
            <a:spcAft>
              <a:spcPct val="35000"/>
            </a:spcAft>
          </a:pPr>
          <a:r>
            <a:rPr lang="en-US" sz="1600" b="1" kern="1200" dirty="0" smtClean="0"/>
            <a:t>High</a:t>
          </a:r>
          <a:endParaRPr lang="en-US" sz="1600" b="1" kern="1200" dirty="0"/>
        </a:p>
      </dsp:txBody>
      <dsp:txXfrm>
        <a:off x="381197" y="115096"/>
        <a:ext cx="4967846" cy="426206"/>
      </dsp:txXfrm>
    </dsp:sp>
    <dsp:sp modelId="{58CD9B06-DC38-4FF9-907A-C80B1FE3EA42}">
      <dsp:nvSpPr>
        <dsp:cNvPr id="0" name=""/>
        <dsp:cNvSpPr/>
      </dsp:nvSpPr>
      <dsp:spPr>
        <a:xfrm>
          <a:off x="0" y="3170760"/>
          <a:ext cx="7162800" cy="146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5913" tIns="333248" rIns="55591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Accountability (Data cannot be erased)</a:t>
          </a:r>
          <a:endParaRPr lang="en-US" sz="1600" kern="1200" dirty="0"/>
        </a:p>
        <a:p>
          <a:pPr marL="171450" lvl="1" indent="-171450" algn="l" defTabSz="711200">
            <a:lnSpc>
              <a:spcPct val="90000"/>
            </a:lnSpc>
            <a:spcBef>
              <a:spcPct val="0"/>
            </a:spcBef>
            <a:spcAft>
              <a:spcPct val="15000"/>
            </a:spcAft>
            <a:buChar char="••"/>
          </a:pPr>
          <a:r>
            <a:rPr lang="en-US" sz="1600" kern="1200" dirty="0" smtClean="0"/>
            <a:t>Accountability (Historic Data kept for required timespan)</a:t>
          </a:r>
          <a:endParaRPr lang="en-US" sz="1600" kern="1200" dirty="0"/>
        </a:p>
        <a:p>
          <a:pPr marL="171450" lvl="1" indent="-171450" algn="l" defTabSz="711200">
            <a:lnSpc>
              <a:spcPct val="90000"/>
            </a:lnSpc>
            <a:spcBef>
              <a:spcPct val="0"/>
            </a:spcBef>
            <a:spcAft>
              <a:spcPct val="15000"/>
            </a:spcAft>
            <a:buChar char="••"/>
          </a:pPr>
          <a:r>
            <a:rPr lang="en-US" sz="1600" kern="1200" dirty="0" smtClean="0"/>
            <a:t>Turn Around Time</a:t>
          </a:r>
          <a:endParaRPr lang="en-US" sz="1600" kern="1200" dirty="0"/>
        </a:p>
        <a:p>
          <a:pPr marL="171450" lvl="1" indent="-171450" algn="l" defTabSz="711200">
            <a:lnSpc>
              <a:spcPct val="90000"/>
            </a:lnSpc>
            <a:spcBef>
              <a:spcPct val="0"/>
            </a:spcBef>
            <a:spcAft>
              <a:spcPct val="15000"/>
            </a:spcAft>
            <a:buChar char="••"/>
          </a:pPr>
          <a:r>
            <a:rPr lang="en-US" sz="1600" kern="1200" dirty="0" smtClean="0"/>
            <a:t>Security</a:t>
          </a:r>
          <a:endParaRPr lang="en-US" sz="1600" kern="1200" dirty="0"/>
        </a:p>
      </dsp:txBody>
      <dsp:txXfrm>
        <a:off x="0" y="3170760"/>
        <a:ext cx="7162800" cy="1461600"/>
      </dsp:txXfrm>
    </dsp:sp>
    <dsp:sp modelId="{1D74CE3E-8C4E-4097-B8B8-F3F5DB457203}">
      <dsp:nvSpPr>
        <dsp:cNvPr id="0" name=""/>
        <dsp:cNvSpPr/>
      </dsp:nvSpPr>
      <dsp:spPr>
        <a:xfrm>
          <a:off x="358140" y="2934599"/>
          <a:ext cx="501396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9516" tIns="0" rIns="189516" bIns="0" numCol="1" spcCol="1270" anchor="ctr" anchorCtr="0">
          <a:noAutofit/>
        </a:bodyPr>
        <a:lstStyle/>
        <a:p>
          <a:pPr lvl="0" algn="l" defTabSz="711200">
            <a:lnSpc>
              <a:spcPct val="90000"/>
            </a:lnSpc>
            <a:spcBef>
              <a:spcPct val="0"/>
            </a:spcBef>
            <a:spcAft>
              <a:spcPct val="35000"/>
            </a:spcAft>
          </a:pPr>
          <a:r>
            <a:rPr lang="en-US" sz="1600" b="1" kern="1200" dirty="0" smtClean="0"/>
            <a:t>Medium</a:t>
          </a:r>
          <a:endParaRPr lang="en-US" sz="1600" b="1" kern="1200" dirty="0"/>
        </a:p>
      </dsp:txBody>
      <dsp:txXfrm>
        <a:off x="381197" y="2957656"/>
        <a:ext cx="496784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drawing1.xml><?xml version="1.0" encoding="utf-8"?>
<c:userShapes xmlns:c="http://schemas.openxmlformats.org/drawingml/2006/chart">
  <cdr:relSizeAnchor xmlns:cdr="http://schemas.openxmlformats.org/drawingml/2006/chartDrawing">
    <cdr:from>
      <cdr:x>0.36275</cdr:x>
      <cdr:y>0</cdr:y>
    </cdr:from>
    <cdr:to>
      <cdr:x>0.60784</cdr:x>
      <cdr:y>0.89655</cdr:y>
    </cdr:to>
    <cdr:grpSp>
      <cdr:nvGrpSpPr>
        <cdr:cNvPr id="5" name="Group 4"/>
        <cdr:cNvGrpSpPr/>
      </cdr:nvGrpSpPr>
      <cdr:grpSpPr>
        <a:xfrm xmlns:a="http://schemas.openxmlformats.org/drawingml/2006/main">
          <a:off x="2709978" y="0"/>
          <a:ext cx="1830981" cy="3680926"/>
          <a:chOff x="2819400" y="0"/>
          <a:chExt cx="1905000" cy="3962400"/>
        </a:xfrm>
      </cdr:grpSpPr>
      <cdr:cxnSp macro="">
        <cdr:nvCxnSpPr>
          <cdr:cNvPr id="3" name="Straight Connector 2"/>
          <cdr:cNvCxnSpPr/>
        </cdr:nvCxnSpPr>
        <cdr:spPr>
          <a:xfrm xmlns:a="http://schemas.openxmlformats.org/drawingml/2006/main" flipV="1">
            <a:off x="2819400" y="0"/>
            <a:ext cx="0" cy="3962400"/>
          </a:xfrm>
          <a:prstGeom xmlns:a="http://schemas.openxmlformats.org/drawingml/2006/main" prst="line">
            <a:avLst/>
          </a:prstGeom>
          <a:ln xmlns:a="http://schemas.openxmlformats.org/drawingml/2006/main" w="15875">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cxnSp macro="">
        <cdr:nvCxnSpPr>
          <cdr:cNvPr id="4" name="Straight Connector 3"/>
          <cdr:cNvCxnSpPr/>
        </cdr:nvCxnSpPr>
        <cdr:spPr>
          <a:xfrm xmlns:a="http://schemas.openxmlformats.org/drawingml/2006/main" flipV="1">
            <a:off x="4724400" y="0"/>
            <a:ext cx="0" cy="3962400"/>
          </a:xfrm>
          <a:prstGeom xmlns:a="http://schemas.openxmlformats.org/drawingml/2006/main" prst="line">
            <a:avLst/>
          </a:prstGeom>
          <a:ln xmlns:a="http://schemas.openxmlformats.org/drawingml/2006/main" w="15875">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userShapes>
</file>

<file path=ppt/drawings/drawing2.xml><?xml version="1.0" encoding="utf-8"?>
<c:userShapes xmlns:c="http://schemas.openxmlformats.org/drawingml/2006/chart">
  <cdr:relSizeAnchor xmlns:cdr="http://schemas.openxmlformats.org/drawingml/2006/chartDrawing">
    <cdr:from>
      <cdr:x>0.36275</cdr:x>
      <cdr:y>0</cdr:y>
    </cdr:from>
    <cdr:to>
      <cdr:x>0.60784</cdr:x>
      <cdr:y>0.89655</cdr:y>
    </cdr:to>
    <cdr:grpSp>
      <cdr:nvGrpSpPr>
        <cdr:cNvPr id="5" name="Group 4"/>
        <cdr:cNvGrpSpPr/>
      </cdr:nvGrpSpPr>
      <cdr:grpSpPr>
        <a:xfrm xmlns:a="http://schemas.openxmlformats.org/drawingml/2006/main">
          <a:off x="2708872" y="0"/>
          <a:ext cx="1830234" cy="3683320"/>
          <a:chOff x="2819400" y="0"/>
          <a:chExt cx="1905000" cy="3962400"/>
        </a:xfrm>
      </cdr:grpSpPr>
      <cdr:cxnSp macro="">
        <cdr:nvCxnSpPr>
          <cdr:cNvPr id="3" name="Straight Connector 2"/>
          <cdr:cNvCxnSpPr/>
        </cdr:nvCxnSpPr>
        <cdr:spPr>
          <a:xfrm xmlns:a="http://schemas.openxmlformats.org/drawingml/2006/main" flipV="1">
            <a:off x="2819400" y="0"/>
            <a:ext cx="0" cy="3962400"/>
          </a:xfrm>
          <a:prstGeom xmlns:a="http://schemas.openxmlformats.org/drawingml/2006/main" prst="line">
            <a:avLst/>
          </a:prstGeom>
          <a:ln xmlns:a="http://schemas.openxmlformats.org/drawingml/2006/main" w="15875">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cxnSp macro="">
        <cdr:nvCxnSpPr>
          <cdr:cNvPr id="4" name="Straight Connector 3"/>
          <cdr:cNvCxnSpPr/>
        </cdr:nvCxnSpPr>
        <cdr:spPr>
          <a:xfrm xmlns:a="http://schemas.openxmlformats.org/drawingml/2006/main" flipV="1">
            <a:off x="4724400" y="0"/>
            <a:ext cx="0" cy="3962400"/>
          </a:xfrm>
          <a:prstGeom xmlns:a="http://schemas.openxmlformats.org/drawingml/2006/main" prst="line">
            <a:avLst/>
          </a:prstGeom>
          <a:ln xmlns:a="http://schemas.openxmlformats.org/drawingml/2006/main" w="15875">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userShapes>
</file>

<file path=ppt/drawings/drawing3.xml><?xml version="1.0" encoding="utf-8"?>
<c:userShapes xmlns:c="http://schemas.openxmlformats.org/drawingml/2006/chart">
  <cdr:relSizeAnchor xmlns:cdr="http://schemas.openxmlformats.org/drawingml/2006/chartDrawing">
    <cdr:from>
      <cdr:x>0.36275</cdr:x>
      <cdr:y>0</cdr:y>
    </cdr:from>
    <cdr:to>
      <cdr:x>0.60784</cdr:x>
      <cdr:y>0.89655</cdr:y>
    </cdr:to>
    <cdr:grpSp>
      <cdr:nvGrpSpPr>
        <cdr:cNvPr id="5" name="Group 4"/>
        <cdr:cNvGrpSpPr/>
      </cdr:nvGrpSpPr>
      <cdr:grpSpPr>
        <a:xfrm xmlns:a="http://schemas.openxmlformats.org/drawingml/2006/main">
          <a:off x="2708872" y="0"/>
          <a:ext cx="1830234" cy="3676111"/>
          <a:chOff x="2819400" y="0"/>
          <a:chExt cx="1905000" cy="3962400"/>
        </a:xfrm>
      </cdr:grpSpPr>
      <cdr:cxnSp macro="">
        <cdr:nvCxnSpPr>
          <cdr:cNvPr id="3" name="Straight Connector 2"/>
          <cdr:cNvCxnSpPr/>
        </cdr:nvCxnSpPr>
        <cdr:spPr>
          <a:xfrm xmlns:a="http://schemas.openxmlformats.org/drawingml/2006/main" flipV="1">
            <a:off x="2819400" y="0"/>
            <a:ext cx="0" cy="3962400"/>
          </a:xfrm>
          <a:prstGeom xmlns:a="http://schemas.openxmlformats.org/drawingml/2006/main" prst="line">
            <a:avLst/>
          </a:prstGeom>
          <a:ln xmlns:a="http://schemas.openxmlformats.org/drawingml/2006/main" w="15875">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cxnSp macro="">
        <cdr:nvCxnSpPr>
          <cdr:cNvPr id="4" name="Straight Connector 3"/>
          <cdr:cNvCxnSpPr/>
        </cdr:nvCxnSpPr>
        <cdr:spPr>
          <a:xfrm xmlns:a="http://schemas.openxmlformats.org/drawingml/2006/main" flipV="1">
            <a:off x="4724400" y="0"/>
            <a:ext cx="0" cy="3962400"/>
          </a:xfrm>
          <a:prstGeom xmlns:a="http://schemas.openxmlformats.org/drawingml/2006/main" prst="line">
            <a:avLst/>
          </a:prstGeom>
          <a:ln xmlns:a="http://schemas.openxmlformats.org/drawingml/2006/main" w="15875">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2B6E2D-6581-4B29-BBED-5AAEC00BB264}" type="datetimeFigureOut">
              <a:rPr lang="en-US" smtClean="0"/>
              <a:pPr/>
              <a:t>12/15/2011</a:t>
            </a:fld>
            <a:endParaRPr 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128676-86FC-4840-BDCB-5C0B44C98948}" type="slidenum">
              <a:rPr lang="en-US" smtClean="0"/>
              <a:pPr/>
              <a:t>‹#›</a:t>
            </a:fld>
            <a:endParaRPr lang="en-US"/>
          </a:p>
        </p:txBody>
      </p:sp>
    </p:spTree>
    <p:extLst>
      <p:ext uri="{BB962C8B-B14F-4D97-AF65-F5344CB8AC3E}">
        <p14:creationId xmlns:p14="http://schemas.microsoft.com/office/powerpoint/2010/main" val="1233715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the agenda</a:t>
            </a:r>
          </a:p>
          <a:p>
            <a:endParaRPr lang="en-US" baseline="0" dirty="0" smtClean="0"/>
          </a:p>
          <a:p>
            <a:r>
              <a:rPr lang="en-US" baseline="0" dirty="0" smtClean="0"/>
              <a:t>I will cover #1-3</a:t>
            </a:r>
            <a:endParaRPr lang="en-US" dirty="0"/>
          </a:p>
        </p:txBody>
      </p:sp>
      <p:sp>
        <p:nvSpPr>
          <p:cNvPr id="4" name="Slide Number Placeholder 3"/>
          <p:cNvSpPr>
            <a:spLocks noGrp="1"/>
          </p:cNvSpPr>
          <p:nvPr>
            <p:ph type="sldNum" sz="quarter" idx="10"/>
          </p:nvPr>
        </p:nvSpPr>
        <p:spPr/>
        <p:txBody>
          <a:bodyPr/>
          <a:lstStyle/>
          <a:p>
            <a:fld id="{D8128676-86FC-4840-BDCB-5C0B44C98948}" type="slidenum">
              <a:rPr lang="en-US" smtClean="0"/>
              <a:pPr/>
              <a:t>2</a:t>
            </a:fld>
            <a:endParaRPr lang="en-US"/>
          </a:p>
        </p:txBody>
      </p:sp>
    </p:spTree>
    <p:extLst>
      <p:ext uri="{BB962C8B-B14F-4D97-AF65-F5344CB8AC3E}">
        <p14:creationId xmlns:p14="http://schemas.microsoft.com/office/powerpoint/2010/main" val="3970835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4:30 gone</a:t>
            </a:r>
            <a:endParaRPr lang="en-US" dirty="0"/>
          </a:p>
        </p:txBody>
      </p:sp>
      <p:sp>
        <p:nvSpPr>
          <p:cNvPr id="4" name="Slide Number Placeholder 3"/>
          <p:cNvSpPr>
            <a:spLocks noGrp="1"/>
          </p:cNvSpPr>
          <p:nvPr>
            <p:ph type="sldNum" sz="quarter" idx="10"/>
          </p:nvPr>
        </p:nvSpPr>
        <p:spPr/>
        <p:txBody>
          <a:bodyPr/>
          <a:lstStyle/>
          <a:p>
            <a:fld id="{D8128676-86FC-4840-BDCB-5C0B44C98948}" type="slidenum">
              <a:rPr lang="en-US" smtClean="0"/>
              <a:pPr/>
              <a:t>17</a:t>
            </a:fld>
            <a:endParaRPr lang="en-US" dirty="0"/>
          </a:p>
        </p:txBody>
      </p:sp>
    </p:spTree>
    <p:extLst>
      <p:ext uri="{BB962C8B-B14F-4D97-AF65-F5344CB8AC3E}">
        <p14:creationId xmlns:p14="http://schemas.microsoft.com/office/powerpoint/2010/main" val="166235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Broad high-level plan – schedule for entire program</a:t>
            </a:r>
          </a:p>
          <a:p>
            <a:pPr marL="228600" indent="-228600">
              <a:buAutoNum type="arabicParenR"/>
            </a:pPr>
            <a:r>
              <a:rPr lang="en-US" dirty="0" smtClean="0"/>
              <a:t>Phase task planning and estimation –</a:t>
            </a:r>
            <a:r>
              <a:rPr lang="en-US" baseline="0" dirty="0" smtClean="0"/>
              <a:t> tasks and estimations for current semester</a:t>
            </a:r>
            <a:endParaRPr lang="en-US" dirty="0" smtClean="0"/>
          </a:p>
          <a:p>
            <a:r>
              <a:rPr lang="en-US" dirty="0" smtClean="0"/>
              <a:t>3) Iteration task detail and refinement – exit criteria, refined estimations, work assignments</a:t>
            </a:r>
            <a:r>
              <a:rPr lang="en-US" baseline="0" dirty="0" smtClean="0"/>
              <a:t>  bi-weekly</a:t>
            </a:r>
            <a:endParaRPr lang="en-US" dirty="0" smtClean="0"/>
          </a:p>
          <a:p>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18</a:t>
            </a:fld>
            <a:endParaRPr lang="en-US" dirty="0"/>
          </a:p>
        </p:txBody>
      </p:sp>
    </p:spTree>
    <p:extLst>
      <p:ext uri="{BB962C8B-B14F-4D97-AF65-F5344CB8AC3E}">
        <p14:creationId xmlns:p14="http://schemas.microsoft.com/office/powerpoint/2010/main" val="4168408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Weekly status meetings </a:t>
            </a:r>
          </a:p>
          <a:p>
            <a:r>
              <a:rPr lang="en-US" dirty="0" smtClean="0"/>
              <a:t>Action item assignments</a:t>
            </a:r>
          </a:p>
          <a:p>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19</a:t>
            </a:fld>
            <a:endParaRPr lang="en-US" dirty="0"/>
          </a:p>
        </p:txBody>
      </p:sp>
    </p:spTree>
    <p:extLst>
      <p:ext uri="{BB962C8B-B14F-4D97-AF65-F5344CB8AC3E}">
        <p14:creationId xmlns:p14="http://schemas.microsoft.com/office/powerpoint/2010/main" val="3017422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WBS for first semester</a:t>
            </a:r>
          </a:p>
          <a:p>
            <a:r>
              <a:rPr lang="en-US" dirty="0" smtClean="0"/>
              <a:t>Attempted to define and assign all tasks</a:t>
            </a:r>
          </a:p>
          <a:p>
            <a:r>
              <a:rPr lang="en-US" dirty="0" smtClean="0"/>
              <a:t>Timesheet time tracking</a:t>
            </a:r>
          </a:p>
          <a:p>
            <a:r>
              <a:rPr lang="en-US" dirty="0" smtClean="0"/>
              <a:t>Wideband Delphi</a:t>
            </a:r>
          </a:p>
          <a:p>
            <a:endParaRPr lang="en-US" dirty="0" smtClean="0"/>
          </a:p>
          <a:p>
            <a:r>
              <a:rPr lang="en-US" dirty="0" smtClean="0"/>
              <a:t>WBS</a:t>
            </a:r>
            <a:r>
              <a:rPr lang="en-US" baseline="0" dirty="0" smtClean="0"/>
              <a:t> proposal saying we would define every single task using this WBS.</a:t>
            </a:r>
          </a:p>
          <a:p>
            <a:r>
              <a:rPr lang="en-US" baseline="0" dirty="0" smtClean="0"/>
              <a:t>Tasks defined were too high level</a:t>
            </a:r>
          </a:p>
          <a:p>
            <a:r>
              <a:rPr lang="en-US" baseline="0" dirty="0" smtClean="0"/>
              <a:t>Timesheet ran from Wednesday to Wednesday.  It was worthless</a:t>
            </a:r>
          </a:p>
          <a:p>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20</a:t>
            </a:fld>
            <a:endParaRPr lang="en-US" dirty="0"/>
          </a:p>
        </p:txBody>
      </p:sp>
    </p:spTree>
    <p:extLst>
      <p:ext uri="{BB962C8B-B14F-4D97-AF65-F5344CB8AC3E}">
        <p14:creationId xmlns:p14="http://schemas.microsoft.com/office/powerpoint/2010/main" val="3286561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Transfer in elaboration</a:t>
            </a:r>
          </a:p>
          <a:p>
            <a:r>
              <a:rPr lang="en-US" dirty="0" smtClean="0"/>
              <a:t>Construction before summer</a:t>
            </a:r>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21</a:t>
            </a:fld>
            <a:endParaRPr lang="en-US" dirty="0"/>
          </a:p>
        </p:txBody>
      </p:sp>
    </p:spTree>
    <p:extLst>
      <p:ext uri="{BB962C8B-B14F-4D97-AF65-F5344CB8AC3E}">
        <p14:creationId xmlns:p14="http://schemas.microsoft.com/office/powerpoint/2010/main" val="3051613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Phase planning with new WBS from high level plan</a:t>
            </a:r>
          </a:p>
          <a:p>
            <a:r>
              <a:rPr lang="en-US" dirty="0" smtClean="0"/>
              <a:t>Used OUP artifacts to guide breakdown</a:t>
            </a:r>
          </a:p>
          <a:p>
            <a:r>
              <a:rPr lang="en-US" dirty="0" smtClean="0"/>
              <a:t>Used Wideband Delphi estimates where appropriate</a:t>
            </a:r>
          </a:p>
          <a:p>
            <a:r>
              <a:rPr lang="en-US" dirty="0" smtClean="0"/>
              <a:t>Planning poker for other estimation</a:t>
            </a:r>
          </a:p>
          <a:p>
            <a:endParaRPr lang="en-US" dirty="0" smtClean="0"/>
          </a:p>
          <a:p>
            <a:r>
              <a:rPr lang="en-US" dirty="0" smtClean="0"/>
              <a:t>Mention task list</a:t>
            </a:r>
          </a:p>
          <a:p>
            <a:endParaRPr lang="en-US" dirty="0" smtClean="0"/>
          </a:p>
          <a:p>
            <a:r>
              <a:rPr lang="en-US" dirty="0" smtClean="0"/>
              <a:t>WBS is</a:t>
            </a:r>
            <a:r>
              <a:rPr lang="en-US" baseline="0" dirty="0" smtClean="0"/>
              <a:t> throwaway</a:t>
            </a:r>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22</a:t>
            </a:fld>
            <a:endParaRPr lang="en-US" dirty="0"/>
          </a:p>
        </p:txBody>
      </p:sp>
    </p:spTree>
    <p:extLst>
      <p:ext uri="{BB962C8B-B14F-4D97-AF65-F5344CB8AC3E}">
        <p14:creationId xmlns:p14="http://schemas.microsoft.com/office/powerpoint/2010/main" val="3051613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Buffer tasks are difference between budget and low estimate.</a:t>
            </a:r>
          </a:p>
          <a:p>
            <a:r>
              <a:rPr lang="en-US" dirty="0" smtClean="0"/>
              <a:t>Informal task assignment</a:t>
            </a:r>
          </a:p>
          <a:p>
            <a:r>
              <a:rPr lang="en-US" dirty="0" smtClean="0"/>
              <a:t>All tasks given exit criteria – added later</a:t>
            </a:r>
          </a:p>
          <a:p>
            <a:endParaRPr lang="en-US" dirty="0" smtClean="0"/>
          </a:p>
          <a:p>
            <a:r>
              <a:rPr lang="en-US" dirty="0" smtClean="0"/>
              <a:t>From iteration 3</a:t>
            </a:r>
          </a:p>
          <a:p>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23</a:t>
            </a:fld>
            <a:endParaRPr lang="en-US" dirty="0"/>
          </a:p>
        </p:txBody>
      </p:sp>
    </p:spTree>
    <p:extLst>
      <p:ext uri="{BB962C8B-B14F-4D97-AF65-F5344CB8AC3E}">
        <p14:creationId xmlns:p14="http://schemas.microsoft.com/office/powerpoint/2010/main" val="356421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Pull tasks from task list based on high level plan</a:t>
            </a:r>
          </a:p>
          <a:p>
            <a:r>
              <a:rPr lang="en-US" dirty="0" smtClean="0"/>
              <a:t>Divide tasks that are too big</a:t>
            </a:r>
          </a:p>
          <a:p>
            <a:r>
              <a:rPr lang="en-US" dirty="0" smtClean="0"/>
              <a:t>High estimate can require overtime</a:t>
            </a:r>
          </a:p>
          <a:p>
            <a:r>
              <a:rPr lang="en-US" dirty="0" smtClean="0"/>
              <a:t>Low estimate does not cause overtime</a:t>
            </a:r>
          </a:p>
          <a:p>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24</a:t>
            </a:fld>
            <a:endParaRPr lang="en-US" dirty="0"/>
          </a:p>
        </p:txBody>
      </p:sp>
    </p:spTree>
    <p:extLst>
      <p:ext uri="{BB962C8B-B14F-4D97-AF65-F5344CB8AC3E}">
        <p14:creationId xmlns:p14="http://schemas.microsoft.com/office/powerpoint/2010/main" val="3658832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of task sheet is spotty.  We’re in the process of using it more</a:t>
            </a:r>
          </a:p>
          <a:p>
            <a:endParaRPr lang="en-US" baseline="0" dirty="0" smtClean="0"/>
          </a:p>
          <a:p>
            <a:r>
              <a:rPr lang="en-US" dirty="0" smtClean="0"/>
              <a:t>Currently</a:t>
            </a:r>
            <a:r>
              <a:rPr lang="en-US" baseline="0" dirty="0" smtClean="0"/>
              <a:t> overestimating -38% percentage of error</a:t>
            </a:r>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26</a:t>
            </a:fld>
            <a:endParaRPr lang="en-US" dirty="0"/>
          </a:p>
        </p:txBody>
      </p:sp>
    </p:spTree>
    <p:extLst>
      <p:ext uri="{BB962C8B-B14F-4D97-AF65-F5344CB8AC3E}">
        <p14:creationId xmlns:p14="http://schemas.microsoft.com/office/powerpoint/2010/main" val="3172438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8:40 min </a:t>
            </a:r>
            <a:r>
              <a:rPr lang="en-US" dirty="0" smtClean="0"/>
              <a:t>gone</a:t>
            </a:r>
            <a:endParaRPr lang="en-US" dirty="0"/>
          </a:p>
        </p:txBody>
      </p:sp>
      <p:sp>
        <p:nvSpPr>
          <p:cNvPr id="4" name="Slide Number Placeholder 3"/>
          <p:cNvSpPr>
            <a:spLocks noGrp="1"/>
          </p:cNvSpPr>
          <p:nvPr>
            <p:ph type="sldNum" sz="quarter" idx="10"/>
          </p:nvPr>
        </p:nvSpPr>
        <p:spPr/>
        <p:txBody>
          <a:bodyPr/>
          <a:lstStyle/>
          <a:p>
            <a:fld id="{D8128676-86FC-4840-BDCB-5C0B44C98948}" type="slidenum">
              <a:rPr lang="en-US" smtClean="0"/>
              <a:pPr/>
              <a:t>27</a:t>
            </a:fld>
            <a:endParaRPr lang="en-US" dirty="0"/>
          </a:p>
        </p:txBody>
      </p:sp>
    </p:spTree>
    <p:extLst>
      <p:ext uri="{BB962C8B-B14F-4D97-AF65-F5344CB8AC3E}">
        <p14:creationId xmlns:p14="http://schemas.microsoft.com/office/powerpoint/2010/main" val="142292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 sec</a:t>
            </a:r>
            <a:endParaRPr lang="en-US" dirty="0"/>
          </a:p>
        </p:txBody>
      </p:sp>
      <p:sp>
        <p:nvSpPr>
          <p:cNvPr id="4" name="Slide Number Placeholder 3"/>
          <p:cNvSpPr>
            <a:spLocks noGrp="1"/>
          </p:cNvSpPr>
          <p:nvPr>
            <p:ph type="sldNum" sz="quarter" idx="10"/>
          </p:nvPr>
        </p:nvSpPr>
        <p:spPr/>
        <p:txBody>
          <a:bodyPr/>
          <a:lstStyle/>
          <a:p>
            <a:fld id="{D8128676-86FC-4840-BDCB-5C0B44C98948}" type="slidenum">
              <a:rPr lang="en-US" smtClean="0"/>
              <a:pPr/>
              <a:t>3</a:t>
            </a:fld>
            <a:endParaRPr lang="en-US"/>
          </a:p>
        </p:txBody>
      </p:sp>
    </p:spTree>
    <p:extLst>
      <p:ext uri="{BB962C8B-B14F-4D97-AF65-F5344CB8AC3E}">
        <p14:creationId xmlns:p14="http://schemas.microsoft.com/office/powerpoint/2010/main" val="3435068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task is assigned a responsible person</a:t>
            </a:r>
          </a:p>
          <a:p>
            <a:r>
              <a:rPr lang="en-US" dirty="0" smtClean="0"/>
              <a:t>Closed tasks are checked against exit criteria</a:t>
            </a:r>
          </a:p>
          <a:p>
            <a:r>
              <a:rPr lang="en-US" dirty="0" smtClean="0"/>
              <a:t>All work is tracked with .1hr precision</a:t>
            </a:r>
          </a:p>
          <a:p>
            <a:r>
              <a:rPr lang="en-US" dirty="0" smtClean="0"/>
              <a:t>Metrics are tracked using iteration plan</a:t>
            </a:r>
          </a:p>
          <a:p>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28</a:t>
            </a:fld>
            <a:endParaRPr lang="en-US" dirty="0"/>
          </a:p>
        </p:txBody>
      </p:sp>
    </p:spTree>
    <p:extLst>
      <p:ext uri="{BB962C8B-B14F-4D97-AF65-F5344CB8AC3E}">
        <p14:creationId xmlns:p14="http://schemas.microsoft.com/office/powerpoint/2010/main" val="2323219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Tasks on Zoho</a:t>
            </a:r>
          </a:p>
          <a:p>
            <a:r>
              <a:rPr lang="en-US" dirty="0" smtClean="0"/>
              <a:t>People didn’t check their tasks after meetings</a:t>
            </a:r>
          </a:p>
          <a:p>
            <a:r>
              <a:rPr lang="en-US" dirty="0" smtClean="0"/>
              <a:t>Tasks were not clearly defined</a:t>
            </a:r>
          </a:p>
          <a:p>
            <a:r>
              <a:rPr lang="en-US" dirty="0" smtClean="0"/>
              <a:t>Useful work was executed in meetings</a:t>
            </a:r>
          </a:p>
          <a:p>
            <a:r>
              <a:rPr lang="en-US" dirty="0" smtClean="0"/>
              <a:t>	-</a:t>
            </a:r>
            <a:r>
              <a:rPr lang="en-US" baseline="0" dirty="0" smtClean="0"/>
              <a:t> one third of Sept. ZOHO tasks were to schedule meetings  same as iteration 3</a:t>
            </a:r>
          </a:p>
          <a:p>
            <a:r>
              <a:rPr lang="en-US" baseline="0" dirty="0" smtClean="0"/>
              <a:t>	- PMP was useful for driving meeting discussions but not helpful long term</a:t>
            </a:r>
          </a:p>
        </p:txBody>
      </p:sp>
      <p:sp>
        <p:nvSpPr>
          <p:cNvPr id="4" name="Slide Number Placeholder 3"/>
          <p:cNvSpPr>
            <a:spLocks noGrp="1"/>
          </p:cNvSpPr>
          <p:nvPr>
            <p:ph type="sldNum" sz="quarter" idx="10"/>
          </p:nvPr>
        </p:nvSpPr>
        <p:spPr/>
        <p:txBody>
          <a:bodyPr/>
          <a:lstStyle/>
          <a:p>
            <a:fld id="{48FF59B3-6D02-4A5E-96B5-EFFE4A869C71}" type="slidenum">
              <a:rPr lang="en-US" smtClean="0"/>
              <a:pPr/>
              <a:t>29</a:t>
            </a:fld>
            <a:endParaRPr lang="en-US" dirty="0"/>
          </a:p>
        </p:txBody>
      </p:sp>
    </p:spTree>
    <p:extLst>
      <p:ext uri="{BB962C8B-B14F-4D97-AF65-F5344CB8AC3E}">
        <p14:creationId xmlns:p14="http://schemas.microsoft.com/office/powerpoint/2010/main" val="360706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a:t>
            </a:r>
            <a:r>
              <a:rPr lang="en-US" baseline="0" dirty="0" smtClean="0"/>
              <a:t> Execution of hours</a:t>
            </a:r>
          </a:p>
          <a:p>
            <a:r>
              <a:rPr lang="en-US" baseline="0" dirty="0" smtClean="0"/>
              <a:t>Average is 44 </a:t>
            </a:r>
            <a:r>
              <a:rPr lang="en-US" baseline="0" dirty="0" err="1" smtClean="0"/>
              <a:t>hrs</a:t>
            </a:r>
            <a:endParaRPr lang="en-US" dirty="0"/>
          </a:p>
        </p:txBody>
      </p:sp>
      <p:sp>
        <p:nvSpPr>
          <p:cNvPr id="4" name="Slide Number Placeholder 3"/>
          <p:cNvSpPr>
            <a:spLocks noGrp="1"/>
          </p:cNvSpPr>
          <p:nvPr>
            <p:ph type="sldNum" sz="quarter" idx="10"/>
          </p:nvPr>
        </p:nvSpPr>
        <p:spPr/>
        <p:txBody>
          <a:bodyPr/>
          <a:lstStyle/>
          <a:p>
            <a:fld id="{D8128676-86FC-4840-BDCB-5C0B44C98948}" type="slidenum">
              <a:rPr lang="en-US" smtClean="0"/>
              <a:pPr/>
              <a:t>30</a:t>
            </a:fld>
            <a:endParaRPr lang="en-US"/>
          </a:p>
        </p:txBody>
      </p:sp>
    </p:spTree>
    <p:extLst>
      <p:ext uri="{BB962C8B-B14F-4D97-AF65-F5344CB8AC3E}">
        <p14:creationId xmlns:p14="http://schemas.microsoft.com/office/powerpoint/2010/main" val="170249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average executed hours </a:t>
            </a:r>
            <a:r>
              <a:rPr lang="en-US" dirty="0" smtClean="0">
                <a:solidFill>
                  <a:srgbClr val="FF0000"/>
                </a:solidFill>
              </a:rPr>
              <a:t>60.5</a:t>
            </a:r>
            <a:r>
              <a:rPr lang="en-US" baseline="0" dirty="0" smtClean="0">
                <a:solidFill>
                  <a:srgbClr val="FF0000"/>
                </a:solidFill>
              </a:rPr>
              <a:t> over 44</a:t>
            </a:r>
            <a:endParaRPr lang="en-US" dirty="0" smtClean="0"/>
          </a:p>
          <a:p>
            <a:r>
              <a:rPr lang="en-US" dirty="0" smtClean="0"/>
              <a:t>A lot of work driven by bootcamp (week 7)</a:t>
            </a:r>
          </a:p>
          <a:p>
            <a:r>
              <a:rPr lang="en-US" dirty="0" smtClean="0"/>
              <a:t>People didn’t check their tasks after meetings</a:t>
            </a:r>
          </a:p>
          <a:p>
            <a:r>
              <a:rPr lang="en-US" dirty="0" smtClean="0"/>
              <a:t>Tasks were not clearly defined</a:t>
            </a:r>
          </a:p>
          <a:p>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31</a:t>
            </a:fld>
            <a:endParaRPr lang="en-US" dirty="0"/>
          </a:p>
        </p:txBody>
      </p:sp>
    </p:spTree>
    <p:extLst>
      <p:ext uri="{BB962C8B-B14F-4D97-AF65-F5344CB8AC3E}">
        <p14:creationId xmlns:p14="http://schemas.microsoft.com/office/powerpoint/2010/main" val="3931806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 avg hours per week</a:t>
            </a:r>
          </a:p>
          <a:p>
            <a:endParaRPr lang="en-US" dirty="0" smtClean="0"/>
          </a:p>
          <a:p>
            <a:r>
              <a:rPr lang="en-US" dirty="0" smtClean="0"/>
              <a:t>66 if you</a:t>
            </a:r>
            <a:r>
              <a:rPr lang="en-US" baseline="0" dirty="0" smtClean="0"/>
              <a:t> exclude thanksgiving (42 hours).</a:t>
            </a:r>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32</a:t>
            </a:fld>
            <a:endParaRPr lang="en-US" dirty="0"/>
          </a:p>
        </p:txBody>
      </p:sp>
    </p:spTree>
    <p:extLst>
      <p:ext uri="{BB962C8B-B14F-4D97-AF65-F5344CB8AC3E}">
        <p14:creationId xmlns:p14="http://schemas.microsoft.com/office/powerpoint/2010/main" val="762547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Earned Value with burndown chart</a:t>
            </a:r>
          </a:p>
          <a:p>
            <a:r>
              <a:rPr lang="en-US" dirty="0" smtClean="0"/>
              <a:t>Shown</a:t>
            </a:r>
            <a:r>
              <a:rPr lang="en-US" baseline="0" dirty="0" smtClean="0"/>
              <a:t> chart from third iteration</a:t>
            </a:r>
          </a:p>
          <a:p>
            <a:r>
              <a:rPr lang="en-US" dirty="0" smtClean="0"/>
              <a:t>Shows student syndrome and inconsistent</a:t>
            </a:r>
            <a:r>
              <a:rPr lang="en-US" baseline="0" dirty="0" smtClean="0"/>
              <a:t> work.</a:t>
            </a:r>
          </a:p>
          <a:p>
            <a:endParaRPr lang="en-US" dirty="0" smtClean="0"/>
          </a:p>
          <a:p>
            <a:r>
              <a:rPr lang="en-US" dirty="0" smtClean="0"/>
              <a:t>Other metrics:</a:t>
            </a:r>
          </a:p>
          <a:p>
            <a:r>
              <a:rPr lang="en-US" dirty="0" smtClean="0"/>
              <a:t>Estimated vs. actual work distribution</a:t>
            </a:r>
          </a:p>
          <a:p>
            <a:r>
              <a:rPr lang="en-US" dirty="0" smtClean="0"/>
              <a:t>Team and individual hours executed</a:t>
            </a:r>
          </a:p>
          <a:p>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33</a:t>
            </a:fld>
            <a:endParaRPr lang="en-US" dirty="0"/>
          </a:p>
        </p:txBody>
      </p:sp>
    </p:spTree>
    <p:extLst>
      <p:ext uri="{BB962C8B-B14F-4D97-AF65-F5344CB8AC3E}">
        <p14:creationId xmlns:p14="http://schemas.microsoft.com/office/powerpoint/2010/main" val="2557675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35</a:t>
            </a:fld>
            <a:endParaRPr lang="en-US" dirty="0"/>
          </a:p>
        </p:txBody>
      </p:sp>
    </p:spTree>
    <p:extLst>
      <p:ext uri="{BB962C8B-B14F-4D97-AF65-F5344CB8AC3E}">
        <p14:creationId xmlns:p14="http://schemas.microsoft.com/office/powerpoint/2010/main" val="1287029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12:00 gone  13:00</a:t>
            </a:r>
            <a:r>
              <a:rPr lang="en-US" baseline="0" dirty="0" smtClean="0"/>
              <a:t> ok</a:t>
            </a:r>
            <a:endParaRPr lang="en-US" dirty="0"/>
          </a:p>
        </p:txBody>
      </p:sp>
      <p:sp>
        <p:nvSpPr>
          <p:cNvPr id="4" name="Slide Number Placeholder 3"/>
          <p:cNvSpPr>
            <a:spLocks noGrp="1"/>
          </p:cNvSpPr>
          <p:nvPr>
            <p:ph type="sldNum" sz="quarter" idx="10"/>
          </p:nvPr>
        </p:nvSpPr>
        <p:spPr/>
        <p:txBody>
          <a:bodyPr/>
          <a:lstStyle/>
          <a:p>
            <a:fld id="{D8128676-86FC-4840-BDCB-5C0B44C98948}" type="slidenum">
              <a:rPr lang="en-US" smtClean="0"/>
              <a:pPr/>
              <a:t>36</a:t>
            </a:fld>
            <a:endParaRPr lang="en-US"/>
          </a:p>
        </p:txBody>
      </p:sp>
    </p:spTree>
    <p:extLst>
      <p:ext uri="{BB962C8B-B14F-4D97-AF65-F5344CB8AC3E}">
        <p14:creationId xmlns:p14="http://schemas.microsoft.com/office/powerpoint/2010/main" val="721243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Query Log : Excel sheet  now list in </a:t>
            </a:r>
            <a:r>
              <a:rPr lang="en-US" baseline="0" dirty="0" err="1" smtClean="0"/>
              <a:t>sharepoint</a:t>
            </a:r>
            <a:endParaRPr lang="en-US" baseline="0" dirty="0" smtClean="0"/>
          </a:p>
          <a:p>
            <a:endParaRPr lang="en-US" baseline="0" dirty="0" smtClean="0"/>
          </a:p>
          <a:p>
            <a:r>
              <a:rPr lang="en-US" baseline="0" dirty="0" smtClean="0"/>
              <a:t>Walkthrough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37</a:t>
            </a:fld>
            <a:endParaRPr lang="en-US" dirty="0"/>
          </a:p>
        </p:txBody>
      </p:sp>
    </p:spTree>
    <p:extLst>
      <p:ext uri="{BB962C8B-B14F-4D97-AF65-F5344CB8AC3E}">
        <p14:creationId xmlns:p14="http://schemas.microsoft.com/office/powerpoint/2010/main" val="3391770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a:t>
            </a:r>
            <a:r>
              <a:rPr lang="en-US" baseline="0" dirty="0" smtClean="0"/>
              <a:t> sessions</a:t>
            </a:r>
          </a:p>
          <a:p>
            <a:endParaRPr lang="en-US" baseline="0" dirty="0" smtClean="0"/>
          </a:p>
          <a:p>
            <a:r>
              <a:rPr lang="en-US" dirty="0" err="1" smtClean="0"/>
              <a:t>Reqs</a:t>
            </a:r>
            <a:r>
              <a:rPr lang="en-US" dirty="0" smtClean="0"/>
              <a:t> validated using pictures and text.</a:t>
            </a:r>
          </a:p>
          <a:p>
            <a:r>
              <a:rPr lang="en-US" dirty="0" smtClean="0"/>
              <a:t>Client actually read text</a:t>
            </a:r>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38</a:t>
            </a:fld>
            <a:endParaRPr lang="en-US" dirty="0"/>
          </a:p>
        </p:txBody>
      </p:sp>
    </p:spTree>
    <p:extLst>
      <p:ext uri="{BB962C8B-B14F-4D97-AF65-F5344CB8AC3E}">
        <p14:creationId xmlns:p14="http://schemas.microsoft.com/office/powerpoint/2010/main" val="339177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Business Goal: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0000"/>
                </a:solidFill>
              </a:rPr>
              <a:t>To offer a cost effective service to their customers in mobile telecommunication industry which will automatically migrate drive test log files from test laptops to their central offices quickly and at zero bandwidth cost.</a:t>
            </a:r>
          </a:p>
          <a:p>
            <a:endParaRPr lang="en-US" dirty="0" smtClean="0"/>
          </a:p>
          <a:p>
            <a:r>
              <a:rPr lang="en-US" dirty="0" smtClean="0"/>
              <a:t>Project Goal:</a:t>
            </a:r>
          </a:p>
          <a:p>
            <a:pPr marL="457200" indent="-457200">
              <a:lnSpc>
                <a:spcPct val="95000"/>
              </a:lnSpc>
            </a:pPr>
            <a:r>
              <a:rPr lang="en-US" dirty="0" smtClean="0">
                <a:solidFill>
                  <a:srgbClr val="000000"/>
                </a:solidFill>
              </a:rPr>
              <a:t>Develop, demonstrate and deliver to G3 Technologies a working solution composed of several independent pieces of software, one for each of the devices involved. </a:t>
            </a:r>
          </a:p>
          <a:p>
            <a:pPr marL="457200" indent="-457200">
              <a:lnSpc>
                <a:spcPct val="95000"/>
              </a:lnSpc>
            </a:pPr>
            <a:endParaRPr lang="en-US" dirty="0" smtClean="0">
              <a:solidFill>
                <a:srgbClr val="000000"/>
              </a:solidFill>
            </a:endParaRPr>
          </a:p>
          <a:p>
            <a:pPr marL="457200" indent="-457200">
              <a:lnSpc>
                <a:spcPct val="95000"/>
              </a:lnSpc>
            </a:pPr>
            <a:r>
              <a:rPr lang="en-US" dirty="0" smtClean="0">
                <a:solidFill>
                  <a:srgbClr val="000000"/>
                </a:solidFill>
              </a:rPr>
              <a:t>This will be the start of a new product offering by G3 Technologies in the future.</a:t>
            </a:r>
          </a:p>
          <a:p>
            <a:endParaRPr lang="en-US" dirty="0"/>
          </a:p>
        </p:txBody>
      </p:sp>
      <p:sp>
        <p:nvSpPr>
          <p:cNvPr id="4" name="Slide Number Placeholder 3"/>
          <p:cNvSpPr>
            <a:spLocks noGrp="1"/>
          </p:cNvSpPr>
          <p:nvPr>
            <p:ph type="sldNum" sz="quarter" idx="10"/>
          </p:nvPr>
        </p:nvSpPr>
        <p:spPr/>
        <p:txBody>
          <a:bodyPr/>
          <a:lstStyle/>
          <a:p>
            <a:fld id="{D8128676-86FC-4840-BDCB-5C0B44C98948}" type="slidenum">
              <a:rPr lang="en-US" smtClean="0"/>
              <a:pPr/>
              <a:t>8</a:t>
            </a:fld>
            <a:endParaRPr lang="en-US" dirty="0"/>
          </a:p>
        </p:txBody>
      </p:sp>
    </p:spTree>
    <p:extLst>
      <p:ext uri="{BB962C8B-B14F-4D97-AF65-F5344CB8AC3E}">
        <p14:creationId xmlns:p14="http://schemas.microsoft.com/office/powerpoint/2010/main" val="3831606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Felix led the workshop</a:t>
            </a:r>
          </a:p>
          <a:p>
            <a:endParaRPr lang="en-US" dirty="0" smtClean="0"/>
          </a:p>
          <a:p>
            <a:r>
              <a:rPr lang="en-US" dirty="0" smtClean="0"/>
              <a:t>Counts</a:t>
            </a:r>
          </a:p>
          <a:p>
            <a:endParaRPr lang="en-US" dirty="0" smtClean="0"/>
          </a:p>
          <a:p>
            <a:r>
              <a:rPr lang="en-US" dirty="0" smtClean="0"/>
              <a:t>Team did 5</a:t>
            </a:r>
          </a:p>
          <a:p>
            <a:endParaRPr lang="en-US" dirty="0" smtClean="0"/>
          </a:p>
          <a:p>
            <a:r>
              <a:rPr lang="en-US" dirty="0" smtClean="0"/>
              <a:t>Useful and customer</a:t>
            </a:r>
            <a:r>
              <a:rPr lang="en-US" baseline="0" dirty="0" smtClean="0"/>
              <a:t> gave rating of 3 but happy</a:t>
            </a:r>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39</a:t>
            </a:fld>
            <a:endParaRPr lang="en-US" dirty="0"/>
          </a:p>
        </p:txBody>
      </p:sp>
    </p:spTree>
    <p:extLst>
      <p:ext uri="{BB962C8B-B14F-4D97-AF65-F5344CB8AC3E}">
        <p14:creationId xmlns:p14="http://schemas.microsoft.com/office/powerpoint/2010/main" val="1640127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 required visuals did not like wordy documents</a:t>
            </a:r>
            <a:endParaRPr lang="en-US" dirty="0"/>
          </a:p>
        </p:txBody>
      </p:sp>
      <p:sp>
        <p:nvSpPr>
          <p:cNvPr id="4" name="Slide Number Placeholder 3"/>
          <p:cNvSpPr>
            <a:spLocks noGrp="1"/>
          </p:cNvSpPr>
          <p:nvPr>
            <p:ph type="sldNum" sz="quarter" idx="10"/>
          </p:nvPr>
        </p:nvSpPr>
        <p:spPr/>
        <p:txBody>
          <a:bodyPr/>
          <a:lstStyle/>
          <a:p>
            <a:fld id="{D8128676-86FC-4840-BDCB-5C0B44C98948}" type="slidenum">
              <a:rPr lang="en-US" smtClean="0"/>
              <a:pPr/>
              <a:t>40</a:t>
            </a:fld>
            <a:endParaRPr lang="en-US"/>
          </a:p>
        </p:txBody>
      </p:sp>
    </p:spTree>
    <p:extLst>
      <p:ext uri="{BB962C8B-B14F-4D97-AF65-F5344CB8AC3E}">
        <p14:creationId xmlns:p14="http://schemas.microsoft.com/office/powerpoint/2010/main" val="3003171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15:30</a:t>
            </a:r>
            <a:endParaRPr lang="en-US" dirty="0"/>
          </a:p>
        </p:txBody>
      </p:sp>
      <p:sp>
        <p:nvSpPr>
          <p:cNvPr id="4" name="Slide Number Placeholder 3"/>
          <p:cNvSpPr>
            <a:spLocks noGrp="1"/>
          </p:cNvSpPr>
          <p:nvPr>
            <p:ph type="sldNum" sz="quarter" idx="10"/>
          </p:nvPr>
        </p:nvSpPr>
        <p:spPr/>
        <p:txBody>
          <a:bodyPr/>
          <a:lstStyle/>
          <a:p>
            <a:fld id="{D8128676-86FC-4840-BDCB-5C0B44C98948}" type="slidenum">
              <a:rPr lang="en-US" smtClean="0"/>
              <a:pPr/>
              <a:t>42</a:t>
            </a:fld>
            <a:endParaRPr lang="en-US"/>
          </a:p>
        </p:txBody>
      </p:sp>
    </p:spTree>
    <p:extLst>
      <p:ext uri="{BB962C8B-B14F-4D97-AF65-F5344CB8AC3E}">
        <p14:creationId xmlns:p14="http://schemas.microsoft.com/office/powerpoint/2010/main" val="34414314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2 risks moved from open to monitor status</a:t>
            </a:r>
          </a:p>
          <a:p>
            <a:pPr lvl="0"/>
            <a:endParaRPr lang="en-US" dirty="0" smtClean="0"/>
          </a:p>
          <a:p>
            <a:pPr lvl="0"/>
            <a:r>
              <a:rPr lang="en-US" dirty="0" smtClean="0"/>
              <a:t>Risk impacts and occurrence of 5 risks has been changed during assessment</a:t>
            </a:r>
          </a:p>
          <a:p>
            <a:endParaRPr lang="en-US" dirty="0"/>
          </a:p>
        </p:txBody>
      </p:sp>
      <p:sp>
        <p:nvSpPr>
          <p:cNvPr id="4" name="Slide Number Placeholder 3"/>
          <p:cNvSpPr>
            <a:spLocks noGrp="1"/>
          </p:cNvSpPr>
          <p:nvPr>
            <p:ph type="sldNum" sz="quarter" idx="10"/>
          </p:nvPr>
        </p:nvSpPr>
        <p:spPr/>
        <p:txBody>
          <a:bodyPr/>
          <a:lstStyle/>
          <a:p>
            <a:fld id="{D8128676-86FC-4840-BDCB-5C0B44C98948}" type="slidenum">
              <a:rPr lang="en-US" smtClean="0"/>
              <a:pPr/>
              <a:t>47</a:t>
            </a:fld>
            <a:endParaRPr lang="en-US"/>
          </a:p>
        </p:txBody>
      </p:sp>
    </p:spTree>
    <p:extLst>
      <p:ext uri="{BB962C8B-B14F-4D97-AF65-F5344CB8AC3E}">
        <p14:creationId xmlns:p14="http://schemas.microsoft.com/office/powerpoint/2010/main" val="3418049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28676-86FC-4840-BDCB-5C0B44C98948}" type="slidenum">
              <a:rPr lang="en-US" smtClean="0"/>
              <a:pPr/>
              <a:t>49</a:t>
            </a:fld>
            <a:endParaRPr lang="en-US"/>
          </a:p>
        </p:txBody>
      </p:sp>
    </p:spTree>
    <p:extLst>
      <p:ext uri="{BB962C8B-B14F-4D97-AF65-F5344CB8AC3E}">
        <p14:creationId xmlns:p14="http://schemas.microsoft.com/office/powerpoint/2010/main" val="3419315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19:00</a:t>
            </a:r>
            <a:endParaRPr lang="en-US" dirty="0"/>
          </a:p>
        </p:txBody>
      </p:sp>
      <p:sp>
        <p:nvSpPr>
          <p:cNvPr id="4" name="Slide Number Placeholder 3"/>
          <p:cNvSpPr>
            <a:spLocks noGrp="1"/>
          </p:cNvSpPr>
          <p:nvPr>
            <p:ph type="sldNum" sz="quarter" idx="10"/>
          </p:nvPr>
        </p:nvSpPr>
        <p:spPr/>
        <p:txBody>
          <a:bodyPr/>
          <a:lstStyle/>
          <a:p>
            <a:fld id="{D8128676-86FC-4840-BDCB-5C0B44C98948}" type="slidenum">
              <a:rPr lang="en-US" smtClean="0"/>
              <a:pPr/>
              <a:t>51</a:t>
            </a:fld>
            <a:endParaRPr lang="en-US"/>
          </a:p>
        </p:txBody>
      </p:sp>
    </p:spTree>
    <p:extLst>
      <p:ext uri="{BB962C8B-B14F-4D97-AF65-F5344CB8AC3E}">
        <p14:creationId xmlns:p14="http://schemas.microsoft.com/office/powerpoint/2010/main" val="3940951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MS SharePoint</a:t>
            </a:r>
          </a:p>
          <a:p>
            <a:endParaRPr lang="en-US" dirty="0" smtClean="0"/>
          </a:p>
          <a:p>
            <a:r>
              <a:rPr lang="en-US" dirty="0" smtClean="0"/>
              <a:t>Excel sheet task tracking</a:t>
            </a:r>
          </a:p>
          <a:p>
            <a:endParaRPr lang="en-US" dirty="0" smtClean="0"/>
          </a:p>
          <a:p>
            <a:r>
              <a:rPr lang="en-US" dirty="0" smtClean="0"/>
              <a:t>All documents stored in one place</a:t>
            </a:r>
          </a:p>
          <a:p>
            <a:endParaRPr lang="en-US" dirty="0" smtClean="0"/>
          </a:p>
          <a:p>
            <a:r>
              <a:rPr lang="en-US" dirty="0" smtClean="0"/>
              <a:t>All documents have version history</a:t>
            </a:r>
          </a:p>
          <a:p>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52</a:t>
            </a:fld>
            <a:endParaRPr lang="en-US" dirty="0"/>
          </a:p>
        </p:txBody>
      </p:sp>
    </p:spTree>
    <p:extLst>
      <p:ext uri="{BB962C8B-B14F-4D97-AF65-F5344CB8AC3E}">
        <p14:creationId xmlns:p14="http://schemas.microsoft.com/office/powerpoint/2010/main" val="3391770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21:00 gone</a:t>
            </a:r>
            <a:endParaRPr lang="en-US" dirty="0"/>
          </a:p>
        </p:txBody>
      </p:sp>
      <p:sp>
        <p:nvSpPr>
          <p:cNvPr id="4" name="Slide Number Placeholder 3"/>
          <p:cNvSpPr>
            <a:spLocks noGrp="1"/>
          </p:cNvSpPr>
          <p:nvPr>
            <p:ph type="sldNum" sz="quarter" idx="10"/>
          </p:nvPr>
        </p:nvSpPr>
        <p:spPr/>
        <p:txBody>
          <a:bodyPr/>
          <a:lstStyle/>
          <a:p>
            <a:fld id="{D8128676-86FC-4840-BDCB-5C0B44C98948}" type="slidenum">
              <a:rPr lang="en-US" smtClean="0"/>
              <a:pPr/>
              <a:t>55</a:t>
            </a:fld>
            <a:endParaRPr lang="en-US"/>
          </a:p>
        </p:txBody>
      </p:sp>
    </p:spTree>
    <p:extLst>
      <p:ext uri="{BB962C8B-B14F-4D97-AF65-F5344CB8AC3E}">
        <p14:creationId xmlns:p14="http://schemas.microsoft.com/office/powerpoint/2010/main" val="2503073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Natural blend</a:t>
            </a:r>
          </a:p>
          <a:p>
            <a:r>
              <a:rPr lang="en-US" dirty="0" smtClean="0"/>
              <a:t>Personal goals mapped to</a:t>
            </a:r>
            <a:r>
              <a:rPr lang="en-US" baseline="0" dirty="0" smtClean="0"/>
              <a:t> Project Goals</a:t>
            </a:r>
          </a:p>
          <a:p>
            <a:endParaRPr lang="en-US" dirty="0"/>
          </a:p>
        </p:txBody>
      </p:sp>
      <p:sp>
        <p:nvSpPr>
          <p:cNvPr id="4" name="Slide Number Placeholder 3"/>
          <p:cNvSpPr>
            <a:spLocks noGrp="1"/>
          </p:cNvSpPr>
          <p:nvPr>
            <p:ph type="sldNum" sz="quarter" idx="10"/>
          </p:nvPr>
        </p:nvSpPr>
        <p:spPr/>
        <p:txBody>
          <a:bodyPr/>
          <a:lstStyle/>
          <a:p>
            <a:fld id="{D8128676-86FC-4840-BDCB-5C0B44C98948}" type="slidenum">
              <a:rPr lang="en-US" smtClean="0"/>
              <a:pPr/>
              <a:t>56</a:t>
            </a:fld>
            <a:endParaRPr lang="en-US"/>
          </a:p>
        </p:txBody>
      </p:sp>
    </p:spTree>
    <p:extLst>
      <p:ext uri="{BB962C8B-B14F-4D97-AF65-F5344CB8AC3E}">
        <p14:creationId xmlns:p14="http://schemas.microsoft.com/office/powerpoint/2010/main" val="10007269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23:00 Gone</a:t>
            </a:r>
            <a:endParaRPr lang="en-US" dirty="0"/>
          </a:p>
        </p:txBody>
      </p:sp>
      <p:sp>
        <p:nvSpPr>
          <p:cNvPr id="4" name="Slide Number Placeholder 3"/>
          <p:cNvSpPr>
            <a:spLocks noGrp="1"/>
          </p:cNvSpPr>
          <p:nvPr>
            <p:ph type="sldNum" sz="quarter" idx="10"/>
          </p:nvPr>
        </p:nvSpPr>
        <p:spPr/>
        <p:txBody>
          <a:bodyPr/>
          <a:lstStyle/>
          <a:p>
            <a:fld id="{D8128676-86FC-4840-BDCB-5C0B44C98948}" type="slidenum">
              <a:rPr lang="en-US" smtClean="0"/>
              <a:pPr/>
              <a:t>59</a:t>
            </a:fld>
            <a:endParaRPr lang="en-US"/>
          </a:p>
        </p:txBody>
      </p:sp>
    </p:spTree>
    <p:extLst>
      <p:ext uri="{BB962C8B-B14F-4D97-AF65-F5344CB8AC3E}">
        <p14:creationId xmlns:p14="http://schemas.microsoft.com/office/powerpoint/2010/main" val="4283121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1:40 </a:t>
            </a:r>
            <a:r>
              <a:rPr lang="en-US" dirty="0" smtClean="0"/>
              <a:t>gone</a:t>
            </a:r>
            <a:endParaRPr lang="en-US" dirty="0"/>
          </a:p>
        </p:txBody>
      </p:sp>
      <p:sp>
        <p:nvSpPr>
          <p:cNvPr id="4" name="Slide Number Placeholder 3"/>
          <p:cNvSpPr>
            <a:spLocks noGrp="1"/>
          </p:cNvSpPr>
          <p:nvPr>
            <p:ph type="sldNum" sz="quarter" idx="10"/>
          </p:nvPr>
        </p:nvSpPr>
        <p:spPr/>
        <p:txBody>
          <a:bodyPr/>
          <a:lstStyle/>
          <a:p>
            <a:fld id="{D8128676-86FC-4840-BDCB-5C0B44C98948}" type="slidenum">
              <a:rPr lang="en-US" smtClean="0"/>
              <a:pPr/>
              <a:t>9</a:t>
            </a:fld>
            <a:endParaRPr lang="en-US" dirty="0"/>
          </a:p>
        </p:txBody>
      </p:sp>
    </p:spTree>
    <p:extLst>
      <p:ext uri="{BB962C8B-B14F-4D97-AF65-F5344CB8AC3E}">
        <p14:creationId xmlns:p14="http://schemas.microsoft.com/office/powerpoint/2010/main" val="18982350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ACDM iterations</a:t>
            </a:r>
          </a:p>
          <a:p>
            <a:r>
              <a:rPr lang="en-US" dirty="0" smtClean="0"/>
              <a:t>Transfer framework</a:t>
            </a:r>
            <a:endParaRPr lang="en-US" dirty="0"/>
          </a:p>
        </p:txBody>
      </p:sp>
      <p:sp>
        <p:nvSpPr>
          <p:cNvPr id="4" name="Slide Number Placeholder 3"/>
          <p:cNvSpPr>
            <a:spLocks noGrp="1"/>
          </p:cNvSpPr>
          <p:nvPr>
            <p:ph type="sldNum" sz="quarter" idx="10"/>
          </p:nvPr>
        </p:nvSpPr>
        <p:spPr/>
        <p:txBody>
          <a:bodyPr/>
          <a:lstStyle/>
          <a:p>
            <a:fld id="{D8128676-86FC-4840-BDCB-5C0B44C98948}" type="slidenum">
              <a:rPr lang="en-US" smtClean="0"/>
              <a:pPr/>
              <a:t>60</a:t>
            </a:fld>
            <a:endParaRPr lang="en-US"/>
          </a:p>
        </p:txBody>
      </p:sp>
    </p:spTree>
    <p:extLst>
      <p:ext uri="{BB962C8B-B14F-4D97-AF65-F5344CB8AC3E}">
        <p14:creationId xmlns:p14="http://schemas.microsoft.com/office/powerpoint/2010/main" val="684650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Durations using</a:t>
            </a:r>
            <a:r>
              <a:rPr lang="en-US" baseline="0" dirty="0" smtClean="0"/>
              <a:t> wideband Delphi technique.</a:t>
            </a:r>
          </a:p>
          <a:p>
            <a:r>
              <a:rPr lang="en-US" baseline="0" dirty="0" smtClean="0"/>
              <a:t>Tasks taken from WBS</a:t>
            </a:r>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74</a:t>
            </a:fld>
            <a:endParaRPr lang="en-US" dirty="0"/>
          </a:p>
        </p:txBody>
      </p:sp>
    </p:spTree>
    <p:extLst>
      <p:ext uri="{BB962C8B-B14F-4D97-AF65-F5344CB8AC3E}">
        <p14:creationId xmlns:p14="http://schemas.microsoft.com/office/powerpoint/2010/main" val="29057561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Weekly status meetings </a:t>
            </a:r>
          </a:p>
          <a:p>
            <a:r>
              <a:rPr lang="en-US" dirty="0" smtClean="0"/>
              <a:t>Action item assignments</a:t>
            </a:r>
          </a:p>
          <a:p>
            <a:r>
              <a:rPr lang="en-US" dirty="0" smtClean="0"/>
              <a:t>Unable to execute 60 hours</a:t>
            </a:r>
          </a:p>
          <a:p>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75</a:t>
            </a:fld>
            <a:endParaRPr lang="en-US" dirty="0"/>
          </a:p>
        </p:txBody>
      </p:sp>
    </p:spTree>
    <p:extLst>
      <p:ext uri="{BB962C8B-B14F-4D97-AF65-F5344CB8AC3E}">
        <p14:creationId xmlns:p14="http://schemas.microsoft.com/office/powerpoint/2010/main" val="42464506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Iteration 3</a:t>
            </a:r>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77</a:t>
            </a:fld>
            <a:endParaRPr lang="en-US" dirty="0"/>
          </a:p>
        </p:txBody>
      </p:sp>
    </p:spTree>
    <p:extLst>
      <p:ext uri="{BB962C8B-B14F-4D97-AF65-F5344CB8AC3E}">
        <p14:creationId xmlns:p14="http://schemas.microsoft.com/office/powerpoint/2010/main" val="16592430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Post Mortem, PMP,</a:t>
            </a:r>
            <a:r>
              <a:rPr lang="en-US" baseline="0" dirty="0" smtClean="0"/>
              <a:t> Problem statement, rec doc</a:t>
            </a:r>
          </a:p>
        </p:txBody>
      </p:sp>
      <p:sp>
        <p:nvSpPr>
          <p:cNvPr id="4" name="Slide Number Placeholder 3"/>
          <p:cNvSpPr>
            <a:spLocks noGrp="1"/>
          </p:cNvSpPr>
          <p:nvPr>
            <p:ph type="sldNum" sz="quarter" idx="10"/>
          </p:nvPr>
        </p:nvSpPr>
        <p:spPr/>
        <p:txBody>
          <a:bodyPr/>
          <a:lstStyle/>
          <a:p>
            <a:fld id="{48FF59B3-6D02-4A5E-96B5-EFFE4A869C71}" type="slidenum">
              <a:rPr lang="en-US" smtClean="0"/>
              <a:pPr/>
              <a:t>78</a:t>
            </a:fld>
            <a:endParaRPr lang="en-US" dirty="0"/>
          </a:p>
        </p:txBody>
      </p:sp>
    </p:spTree>
    <p:extLst>
      <p:ext uri="{BB962C8B-B14F-4D97-AF65-F5344CB8AC3E}">
        <p14:creationId xmlns:p14="http://schemas.microsoft.com/office/powerpoint/2010/main" val="7652703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81</a:t>
            </a:fld>
            <a:endParaRPr lang="en-US" dirty="0"/>
          </a:p>
        </p:txBody>
      </p:sp>
    </p:spTree>
    <p:extLst>
      <p:ext uri="{BB962C8B-B14F-4D97-AF65-F5344CB8AC3E}">
        <p14:creationId xmlns:p14="http://schemas.microsoft.com/office/powerpoint/2010/main" val="129371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82</a:t>
            </a:fld>
            <a:endParaRPr lang="en-US" dirty="0"/>
          </a:p>
        </p:txBody>
      </p:sp>
    </p:spTree>
    <p:extLst>
      <p:ext uri="{BB962C8B-B14F-4D97-AF65-F5344CB8AC3E}">
        <p14:creationId xmlns:p14="http://schemas.microsoft.com/office/powerpoint/2010/main" val="12937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version – work </a:t>
            </a:r>
            <a:r>
              <a:rPr lang="en-US" smtClean="0"/>
              <a:t>in progress</a:t>
            </a:r>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84</a:t>
            </a:fld>
            <a:endParaRPr lang="en-US" dirty="0"/>
          </a:p>
        </p:txBody>
      </p:sp>
    </p:spTree>
    <p:extLst>
      <p:ext uri="{BB962C8B-B14F-4D97-AF65-F5344CB8AC3E}">
        <p14:creationId xmlns:p14="http://schemas.microsoft.com/office/powerpoint/2010/main" val="30007379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MS SharePoint</a:t>
            </a:r>
          </a:p>
          <a:p>
            <a:endParaRPr lang="en-US" dirty="0" smtClean="0"/>
          </a:p>
          <a:p>
            <a:r>
              <a:rPr lang="en-US" dirty="0" smtClean="0"/>
              <a:t>Excel sheet task tracking</a:t>
            </a:r>
          </a:p>
          <a:p>
            <a:endParaRPr lang="en-US" dirty="0" smtClean="0"/>
          </a:p>
          <a:p>
            <a:r>
              <a:rPr lang="en-US" dirty="0" smtClean="0"/>
              <a:t>All documents stored in one place</a:t>
            </a:r>
          </a:p>
          <a:p>
            <a:endParaRPr lang="en-US" dirty="0" smtClean="0"/>
          </a:p>
          <a:p>
            <a:r>
              <a:rPr lang="en-US" dirty="0" smtClean="0"/>
              <a:t>All documents have version history</a:t>
            </a:r>
          </a:p>
          <a:p>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86</a:t>
            </a:fld>
            <a:endParaRPr lang="en-US" dirty="0"/>
          </a:p>
        </p:txBody>
      </p:sp>
    </p:spTree>
    <p:extLst>
      <p:ext uri="{BB962C8B-B14F-4D97-AF65-F5344CB8AC3E}">
        <p14:creationId xmlns:p14="http://schemas.microsoft.com/office/powerpoint/2010/main" val="33917709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Continuous Data Collection</a:t>
            </a:r>
          </a:p>
          <a:p>
            <a:pPr lvl="0"/>
            <a:r>
              <a:rPr lang="en-US" dirty="0" smtClean="0"/>
              <a:t>Accountability (Reliability of device responding)</a:t>
            </a:r>
          </a:p>
          <a:p>
            <a:pPr lvl="0"/>
            <a:r>
              <a:rPr lang="en-US" dirty="0" smtClean="0"/>
              <a:t>Data Accuracy</a:t>
            </a:r>
          </a:p>
          <a:p>
            <a:pPr lvl="0"/>
            <a:r>
              <a:rPr lang="en-US" dirty="0" smtClean="0"/>
              <a:t>Configurability (Availability of device with new configuration)</a:t>
            </a:r>
          </a:p>
          <a:p>
            <a:pPr lvl="0"/>
            <a:r>
              <a:rPr lang="en-US" dirty="0" smtClean="0"/>
              <a:t>Configurability (Performance of device with new configuration)	</a:t>
            </a:r>
          </a:p>
          <a:p>
            <a:pPr lvl="0"/>
            <a:r>
              <a:rPr lang="en-US" dirty="0" smtClean="0"/>
              <a:t>Maintainability (Documentation)</a:t>
            </a:r>
          </a:p>
          <a:p>
            <a:pPr lvl="0"/>
            <a:r>
              <a:rPr lang="en-US" dirty="0" smtClean="0"/>
              <a:t>Maintainability (Code Readability)</a:t>
            </a:r>
          </a:p>
          <a:p>
            <a:pPr lvl="0"/>
            <a:r>
              <a:rPr lang="en-US" dirty="0" smtClean="0"/>
              <a:t>Robustness</a:t>
            </a:r>
          </a:p>
          <a:p>
            <a:pPr lvl="0"/>
            <a:endParaRPr lang="en-US" dirty="0" smtClean="0"/>
          </a:p>
          <a:p>
            <a:pPr lvl="0"/>
            <a:r>
              <a:rPr lang="en-US" dirty="0" smtClean="0"/>
              <a:t>Accountability (Data cannot be erased)</a:t>
            </a:r>
          </a:p>
          <a:p>
            <a:pPr lvl="0"/>
            <a:r>
              <a:rPr lang="en-US" dirty="0" smtClean="0"/>
              <a:t>Accountability (Historic Data kept for required timespan)</a:t>
            </a:r>
          </a:p>
          <a:p>
            <a:pPr lvl="0"/>
            <a:r>
              <a:rPr lang="en-US" dirty="0" smtClean="0"/>
              <a:t>Turn Around Time</a:t>
            </a:r>
          </a:p>
          <a:p>
            <a:pPr lvl="0"/>
            <a:r>
              <a:rPr lang="en-US" dirty="0" smtClean="0"/>
              <a:t>Security</a:t>
            </a:r>
          </a:p>
          <a:p>
            <a:pPr lvl="0"/>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87</a:t>
            </a:fld>
            <a:endParaRPr lang="en-US" dirty="0"/>
          </a:p>
        </p:txBody>
      </p:sp>
    </p:spTree>
    <p:extLst>
      <p:ext uri="{BB962C8B-B14F-4D97-AF65-F5344CB8AC3E}">
        <p14:creationId xmlns:p14="http://schemas.microsoft.com/office/powerpoint/2010/main" val="1640127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28676-86FC-4840-BDCB-5C0B44C98948}" type="slidenum">
              <a:rPr lang="en-US" smtClean="0"/>
              <a:pPr/>
              <a:t>10</a:t>
            </a:fld>
            <a:endParaRPr lang="en-US" dirty="0"/>
          </a:p>
        </p:txBody>
      </p:sp>
    </p:spTree>
    <p:extLst>
      <p:ext uri="{BB962C8B-B14F-4D97-AF65-F5344CB8AC3E}">
        <p14:creationId xmlns:p14="http://schemas.microsoft.com/office/powerpoint/2010/main" val="24938093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a:t>
            </a:r>
          </a:p>
          <a:p>
            <a:pPr lvl="1"/>
            <a:r>
              <a:rPr lang="en-US" dirty="0" smtClean="0"/>
              <a:t>Tied documents to meetings</a:t>
            </a:r>
          </a:p>
          <a:p>
            <a:pPr lvl="1"/>
            <a:r>
              <a:rPr lang="en-US" dirty="0" smtClean="0"/>
              <a:t>Task tracking</a:t>
            </a:r>
          </a:p>
          <a:p>
            <a:pPr lvl="1"/>
            <a:endParaRPr lang="en-US" dirty="0" smtClean="0"/>
          </a:p>
          <a:p>
            <a:r>
              <a:rPr lang="en-US" dirty="0" smtClean="0"/>
              <a:t>Bad</a:t>
            </a:r>
          </a:p>
          <a:p>
            <a:pPr lvl="1"/>
            <a:r>
              <a:rPr lang="en-US" dirty="0" smtClean="0"/>
              <a:t>Small storage limit (10 MB)</a:t>
            </a:r>
          </a:p>
          <a:p>
            <a:pPr lvl="1"/>
            <a:r>
              <a:rPr lang="en-US" dirty="0" smtClean="0"/>
              <a:t>Duplicated documents and schedule tracking</a:t>
            </a:r>
          </a:p>
          <a:p>
            <a:pPr lvl="1"/>
            <a:r>
              <a:rPr lang="en-US" dirty="0" smtClean="0"/>
              <a:t>Tasks and action items combined</a:t>
            </a:r>
          </a:p>
          <a:p>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88</a:t>
            </a:fld>
            <a:endParaRPr lang="en-US" dirty="0"/>
          </a:p>
        </p:txBody>
      </p:sp>
    </p:spTree>
    <p:extLst>
      <p:ext uri="{BB962C8B-B14F-4D97-AF65-F5344CB8AC3E}">
        <p14:creationId xmlns:p14="http://schemas.microsoft.com/office/powerpoint/2010/main" val="16401279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MS SharePoint</a:t>
            </a:r>
          </a:p>
          <a:p>
            <a:endParaRPr lang="en-US" dirty="0" smtClean="0"/>
          </a:p>
          <a:p>
            <a:r>
              <a:rPr lang="en-US" dirty="0" smtClean="0"/>
              <a:t>Excel sheet task tracking</a:t>
            </a:r>
          </a:p>
          <a:p>
            <a:endParaRPr lang="en-US" dirty="0" smtClean="0"/>
          </a:p>
          <a:p>
            <a:r>
              <a:rPr lang="en-US" dirty="0" smtClean="0"/>
              <a:t>All documents stored in one place</a:t>
            </a:r>
          </a:p>
          <a:p>
            <a:endParaRPr lang="en-US" dirty="0" smtClean="0"/>
          </a:p>
          <a:p>
            <a:r>
              <a:rPr lang="en-US" dirty="0" smtClean="0"/>
              <a:t>All documents have version history</a:t>
            </a:r>
          </a:p>
          <a:p>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92</a:t>
            </a:fld>
            <a:endParaRPr lang="en-US" dirty="0"/>
          </a:p>
        </p:txBody>
      </p:sp>
    </p:spTree>
    <p:extLst>
      <p:ext uri="{BB962C8B-B14F-4D97-AF65-F5344CB8AC3E}">
        <p14:creationId xmlns:p14="http://schemas.microsoft.com/office/powerpoint/2010/main" val="33917709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MS SharePoint</a:t>
            </a:r>
          </a:p>
          <a:p>
            <a:endParaRPr lang="en-US" dirty="0" smtClean="0"/>
          </a:p>
          <a:p>
            <a:r>
              <a:rPr lang="en-US" dirty="0" smtClean="0"/>
              <a:t>Excel sheet task tracking</a:t>
            </a:r>
          </a:p>
          <a:p>
            <a:endParaRPr lang="en-US" dirty="0" smtClean="0"/>
          </a:p>
          <a:p>
            <a:r>
              <a:rPr lang="en-US" dirty="0" smtClean="0"/>
              <a:t>All documents stored in one place</a:t>
            </a:r>
          </a:p>
          <a:p>
            <a:endParaRPr lang="en-US" dirty="0" smtClean="0"/>
          </a:p>
          <a:p>
            <a:r>
              <a:rPr lang="en-US" dirty="0" smtClean="0"/>
              <a:t>All documents have version history</a:t>
            </a:r>
          </a:p>
          <a:p>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93</a:t>
            </a:fld>
            <a:endParaRPr lang="en-US" dirty="0"/>
          </a:p>
        </p:txBody>
      </p:sp>
    </p:spTree>
    <p:extLst>
      <p:ext uri="{BB962C8B-B14F-4D97-AF65-F5344CB8AC3E}">
        <p14:creationId xmlns:p14="http://schemas.microsoft.com/office/powerpoint/2010/main" val="33917709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MS SharePoint</a:t>
            </a:r>
          </a:p>
          <a:p>
            <a:endParaRPr lang="en-US" dirty="0" smtClean="0"/>
          </a:p>
          <a:p>
            <a:r>
              <a:rPr lang="en-US" dirty="0" smtClean="0"/>
              <a:t>Excel sheet task tracking</a:t>
            </a:r>
          </a:p>
          <a:p>
            <a:endParaRPr lang="en-US" dirty="0" smtClean="0"/>
          </a:p>
          <a:p>
            <a:r>
              <a:rPr lang="en-US" dirty="0" smtClean="0"/>
              <a:t>All documents stored in one place</a:t>
            </a:r>
          </a:p>
          <a:p>
            <a:endParaRPr lang="en-US" dirty="0" smtClean="0"/>
          </a:p>
          <a:p>
            <a:r>
              <a:rPr lang="en-US" dirty="0" smtClean="0"/>
              <a:t>All documents have version history</a:t>
            </a:r>
          </a:p>
          <a:p>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solidFill>
                  <a:prstClr val="black"/>
                </a:solidFill>
              </a:rPr>
              <a:pPr/>
              <a:t>100</a:t>
            </a:fld>
            <a:endParaRPr lang="en-US" dirty="0">
              <a:solidFill>
                <a:prstClr val="black"/>
              </a:solidFill>
            </a:endParaRPr>
          </a:p>
        </p:txBody>
      </p:sp>
    </p:spTree>
    <p:extLst>
      <p:ext uri="{BB962C8B-B14F-4D97-AF65-F5344CB8AC3E}">
        <p14:creationId xmlns:p14="http://schemas.microsoft.com/office/powerpoint/2010/main" val="33917709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a:t>
            </a:r>
          </a:p>
          <a:p>
            <a:pPr lvl="1"/>
            <a:r>
              <a:rPr lang="en-US" dirty="0" smtClean="0"/>
              <a:t>Simultaneous editing</a:t>
            </a:r>
          </a:p>
          <a:p>
            <a:pPr lvl="1"/>
            <a:r>
              <a:rPr lang="en-US" dirty="0" smtClean="0"/>
              <a:t>Automatic version control</a:t>
            </a:r>
          </a:p>
          <a:p>
            <a:endParaRPr lang="en-US" dirty="0" smtClean="0"/>
          </a:p>
          <a:p>
            <a:r>
              <a:rPr lang="en-US" dirty="0" smtClean="0"/>
              <a:t>Bad:</a:t>
            </a:r>
          </a:p>
          <a:p>
            <a:pPr lvl="1"/>
            <a:r>
              <a:rPr lang="en-US" dirty="0" smtClean="0"/>
              <a:t>Documents tied to account of creator</a:t>
            </a:r>
          </a:p>
          <a:p>
            <a:pPr lvl="1"/>
            <a:r>
              <a:rPr lang="en-US" dirty="0" smtClean="0"/>
              <a:t>Not all documents shared</a:t>
            </a:r>
          </a:p>
          <a:p>
            <a:pPr lvl="1"/>
            <a:r>
              <a:rPr lang="en-US" dirty="0" smtClean="0"/>
              <a:t>Occasional formatting issues</a:t>
            </a:r>
          </a:p>
          <a:p>
            <a:endParaRPr lang="en-US" dirty="0" smtClean="0"/>
          </a:p>
          <a:p>
            <a:r>
              <a:rPr lang="en-US" dirty="0" smtClean="0"/>
              <a:t>Some documents lost in email hell</a:t>
            </a:r>
          </a:p>
          <a:p>
            <a:endParaRPr lang="en-US" dirty="0" smtClean="0"/>
          </a:p>
          <a:p>
            <a:r>
              <a:rPr lang="en-US" dirty="0" smtClean="0"/>
              <a:t>98 in</a:t>
            </a:r>
            <a:r>
              <a:rPr lang="en-US" baseline="0" dirty="0" smtClean="0"/>
              <a:t> email. H=8 a=1 Ji=3 DH=13</a:t>
            </a:r>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pPr/>
              <a:t>101</a:t>
            </a:fld>
            <a:endParaRPr lang="en-US" dirty="0"/>
          </a:p>
        </p:txBody>
      </p:sp>
    </p:spTree>
    <p:extLst>
      <p:ext uri="{BB962C8B-B14F-4D97-AF65-F5344CB8AC3E}">
        <p14:creationId xmlns:p14="http://schemas.microsoft.com/office/powerpoint/2010/main" val="33150332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MS SharePoint</a:t>
            </a:r>
          </a:p>
          <a:p>
            <a:endParaRPr lang="en-US" dirty="0" smtClean="0"/>
          </a:p>
          <a:p>
            <a:r>
              <a:rPr lang="en-US" dirty="0" smtClean="0"/>
              <a:t>Excel sheet task tracking</a:t>
            </a:r>
          </a:p>
          <a:p>
            <a:endParaRPr lang="en-US" dirty="0" smtClean="0"/>
          </a:p>
          <a:p>
            <a:r>
              <a:rPr lang="en-US" dirty="0" smtClean="0"/>
              <a:t>All documents stored in one place</a:t>
            </a:r>
          </a:p>
          <a:p>
            <a:endParaRPr lang="en-US" dirty="0" smtClean="0"/>
          </a:p>
          <a:p>
            <a:r>
              <a:rPr lang="en-US" dirty="0" smtClean="0"/>
              <a:t>All documents have version history</a:t>
            </a:r>
          </a:p>
          <a:p>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solidFill>
                  <a:prstClr val="black"/>
                </a:solidFill>
              </a:rPr>
              <a:pPr/>
              <a:t>102</a:t>
            </a:fld>
            <a:endParaRPr lang="en-US" dirty="0">
              <a:solidFill>
                <a:prstClr val="black"/>
              </a:solidFill>
            </a:endParaRPr>
          </a:p>
        </p:txBody>
      </p:sp>
    </p:spTree>
    <p:extLst>
      <p:ext uri="{BB962C8B-B14F-4D97-AF65-F5344CB8AC3E}">
        <p14:creationId xmlns:p14="http://schemas.microsoft.com/office/powerpoint/2010/main" val="33917709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MS SharePoint</a:t>
            </a:r>
          </a:p>
          <a:p>
            <a:endParaRPr lang="en-US" dirty="0" smtClean="0"/>
          </a:p>
          <a:p>
            <a:r>
              <a:rPr lang="en-US" dirty="0" smtClean="0"/>
              <a:t>Excel sheet task tracking</a:t>
            </a:r>
          </a:p>
          <a:p>
            <a:endParaRPr lang="en-US" dirty="0" smtClean="0"/>
          </a:p>
          <a:p>
            <a:r>
              <a:rPr lang="en-US" dirty="0" smtClean="0"/>
              <a:t>All documents stored in one place</a:t>
            </a:r>
          </a:p>
          <a:p>
            <a:endParaRPr lang="en-US" dirty="0" smtClean="0"/>
          </a:p>
          <a:p>
            <a:r>
              <a:rPr lang="en-US" dirty="0" smtClean="0"/>
              <a:t>All documents have version history</a:t>
            </a:r>
          </a:p>
          <a:p>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solidFill>
                  <a:prstClr val="black"/>
                </a:solidFill>
              </a:rPr>
              <a:pPr/>
              <a:t>103</a:t>
            </a:fld>
            <a:endParaRPr lang="en-US" dirty="0">
              <a:solidFill>
                <a:prstClr val="black"/>
              </a:solidFill>
            </a:endParaRPr>
          </a:p>
        </p:txBody>
      </p:sp>
    </p:spTree>
    <p:extLst>
      <p:ext uri="{BB962C8B-B14F-4D97-AF65-F5344CB8AC3E}">
        <p14:creationId xmlns:p14="http://schemas.microsoft.com/office/powerpoint/2010/main" val="33917709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MS SharePoint</a:t>
            </a:r>
          </a:p>
          <a:p>
            <a:endParaRPr lang="en-US" dirty="0" smtClean="0"/>
          </a:p>
          <a:p>
            <a:r>
              <a:rPr lang="en-US" dirty="0" smtClean="0"/>
              <a:t>Excel sheet task tracking</a:t>
            </a:r>
          </a:p>
          <a:p>
            <a:endParaRPr lang="en-US" dirty="0" smtClean="0"/>
          </a:p>
          <a:p>
            <a:r>
              <a:rPr lang="en-US" dirty="0" smtClean="0"/>
              <a:t>All documents stored in one place</a:t>
            </a:r>
          </a:p>
          <a:p>
            <a:endParaRPr lang="en-US" dirty="0" smtClean="0"/>
          </a:p>
          <a:p>
            <a:r>
              <a:rPr lang="en-US" dirty="0" smtClean="0"/>
              <a:t>All documents have version history</a:t>
            </a:r>
          </a:p>
          <a:p>
            <a:endParaRPr lang="en-US" dirty="0"/>
          </a:p>
        </p:txBody>
      </p:sp>
      <p:sp>
        <p:nvSpPr>
          <p:cNvPr id="4" name="Slide Number Placeholder 3"/>
          <p:cNvSpPr>
            <a:spLocks noGrp="1"/>
          </p:cNvSpPr>
          <p:nvPr>
            <p:ph type="sldNum" sz="quarter" idx="10"/>
          </p:nvPr>
        </p:nvSpPr>
        <p:spPr/>
        <p:txBody>
          <a:bodyPr/>
          <a:lstStyle/>
          <a:p>
            <a:fld id="{48FF59B3-6D02-4A5E-96B5-EFFE4A869C71}" type="slidenum">
              <a:rPr lang="en-US" smtClean="0">
                <a:solidFill>
                  <a:prstClr val="black"/>
                </a:solidFill>
              </a:rPr>
              <a:pPr/>
              <a:t>104</a:t>
            </a:fld>
            <a:endParaRPr lang="en-US" dirty="0">
              <a:solidFill>
                <a:prstClr val="black"/>
              </a:solidFill>
            </a:endParaRPr>
          </a:p>
        </p:txBody>
      </p:sp>
    </p:spTree>
    <p:extLst>
      <p:ext uri="{BB962C8B-B14F-4D97-AF65-F5344CB8AC3E}">
        <p14:creationId xmlns:p14="http://schemas.microsoft.com/office/powerpoint/2010/main" val="3391770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MAUT - Multi-Attribute Utility Technique</a:t>
            </a:r>
          </a:p>
        </p:txBody>
      </p:sp>
      <p:sp>
        <p:nvSpPr>
          <p:cNvPr id="4" name="Slide Number Placeholder 3"/>
          <p:cNvSpPr>
            <a:spLocks noGrp="1"/>
          </p:cNvSpPr>
          <p:nvPr>
            <p:ph type="sldNum" sz="quarter" idx="10"/>
          </p:nvPr>
        </p:nvSpPr>
        <p:spPr/>
        <p:txBody>
          <a:bodyPr/>
          <a:lstStyle/>
          <a:p>
            <a:fld id="{D8128676-86FC-4840-BDCB-5C0B44C98948}" type="slidenum">
              <a:rPr lang="en-US" smtClean="0"/>
              <a:pPr/>
              <a:t>11</a:t>
            </a:fld>
            <a:endParaRPr lang="en-US"/>
          </a:p>
        </p:txBody>
      </p:sp>
    </p:spTree>
    <p:extLst>
      <p:ext uri="{BB962C8B-B14F-4D97-AF65-F5344CB8AC3E}">
        <p14:creationId xmlns:p14="http://schemas.microsoft.com/office/powerpoint/2010/main" val="216424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came</a:t>
            </a:r>
            <a:r>
              <a:rPr lang="en-US" baseline="0" dirty="0" smtClean="0"/>
              <a:t> up with own roles</a:t>
            </a:r>
          </a:p>
          <a:p>
            <a:r>
              <a:rPr lang="en-US" baseline="0" dirty="0" smtClean="0"/>
              <a:t>Those roles mapped well to OUP</a:t>
            </a:r>
            <a:endParaRPr lang="en-US" dirty="0"/>
          </a:p>
        </p:txBody>
      </p:sp>
      <p:sp>
        <p:nvSpPr>
          <p:cNvPr id="4" name="Slide Number Placeholder 3"/>
          <p:cNvSpPr>
            <a:spLocks noGrp="1"/>
          </p:cNvSpPr>
          <p:nvPr>
            <p:ph type="sldNum" sz="quarter" idx="10"/>
          </p:nvPr>
        </p:nvSpPr>
        <p:spPr/>
        <p:txBody>
          <a:bodyPr/>
          <a:lstStyle/>
          <a:p>
            <a:fld id="{D8128676-86FC-4840-BDCB-5C0B44C98948}" type="slidenum">
              <a:rPr lang="en-US" smtClean="0"/>
              <a:pPr/>
              <a:t>13</a:t>
            </a:fld>
            <a:endParaRPr lang="en-US" dirty="0"/>
          </a:p>
        </p:txBody>
      </p:sp>
    </p:spTree>
    <p:extLst>
      <p:ext uri="{BB962C8B-B14F-4D97-AF65-F5344CB8AC3E}">
        <p14:creationId xmlns:p14="http://schemas.microsoft.com/office/powerpoint/2010/main" val="492165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t>
            </a:r>
          </a:p>
          <a:p>
            <a:r>
              <a:rPr lang="en-US" dirty="0" smtClean="0"/>
              <a:t>Exit</a:t>
            </a:r>
            <a:r>
              <a:rPr lang="en-US" baseline="0" dirty="0" smtClean="0"/>
              <a:t> criteria</a:t>
            </a:r>
          </a:p>
          <a:p>
            <a:r>
              <a:rPr lang="en-US" baseline="0" dirty="0" smtClean="0"/>
              <a:t>Checkpoint</a:t>
            </a:r>
          </a:p>
          <a:p>
            <a:r>
              <a:rPr lang="en-US" baseline="0" dirty="0" smtClean="0"/>
              <a:t>Planning checklists</a:t>
            </a:r>
          </a:p>
          <a:p>
            <a:endParaRPr lang="en-US" baseline="0" dirty="0" smtClean="0"/>
          </a:p>
        </p:txBody>
      </p:sp>
      <p:sp>
        <p:nvSpPr>
          <p:cNvPr id="4" name="Slide Number Placeholder 3"/>
          <p:cNvSpPr>
            <a:spLocks noGrp="1"/>
          </p:cNvSpPr>
          <p:nvPr>
            <p:ph type="sldNum" sz="quarter" idx="10"/>
          </p:nvPr>
        </p:nvSpPr>
        <p:spPr/>
        <p:txBody>
          <a:bodyPr/>
          <a:lstStyle/>
          <a:p>
            <a:fld id="{D8128676-86FC-4840-BDCB-5C0B44C98948}" type="slidenum">
              <a:rPr lang="en-US" smtClean="0"/>
              <a:pPr/>
              <a:t>14</a:t>
            </a:fld>
            <a:endParaRPr lang="en-US"/>
          </a:p>
        </p:txBody>
      </p:sp>
    </p:spTree>
    <p:extLst>
      <p:ext uri="{BB962C8B-B14F-4D97-AF65-F5344CB8AC3E}">
        <p14:creationId xmlns:p14="http://schemas.microsoft.com/office/powerpoint/2010/main" val="606900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Shows</a:t>
            </a:r>
            <a:r>
              <a:rPr lang="en-US" baseline="0" dirty="0" smtClean="0"/>
              <a:t> us what to do in the future so we know what to do to get there</a:t>
            </a:r>
            <a:endParaRPr lang="en-US" dirty="0"/>
          </a:p>
        </p:txBody>
      </p:sp>
      <p:sp>
        <p:nvSpPr>
          <p:cNvPr id="4" name="Slide Number Placeholder 3"/>
          <p:cNvSpPr>
            <a:spLocks noGrp="1"/>
          </p:cNvSpPr>
          <p:nvPr>
            <p:ph type="sldNum" sz="quarter" idx="10"/>
          </p:nvPr>
        </p:nvSpPr>
        <p:spPr/>
        <p:txBody>
          <a:bodyPr/>
          <a:lstStyle/>
          <a:p>
            <a:fld id="{D8128676-86FC-4840-BDCB-5C0B44C98948}" type="slidenum">
              <a:rPr lang="en-US" smtClean="0"/>
              <a:pPr/>
              <a:t>15</a:t>
            </a:fld>
            <a:endParaRPr lang="en-US"/>
          </a:p>
        </p:txBody>
      </p:sp>
    </p:spTree>
    <p:extLst>
      <p:ext uri="{BB962C8B-B14F-4D97-AF65-F5344CB8AC3E}">
        <p14:creationId xmlns:p14="http://schemas.microsoft.com/office/powerpoint/2010/main" val="3739790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143000"/>
            <a:ext cx="7772400" cy="1470025"/>
          </a:xfrm>
        </p:spPr>
        <p:txBody>
          <a:bodyPr/>
          <a:lstStyle>
            <a:lvl1pPr>
              <a:defRPr b="1">
                <a:solidFill>
                  <a:schemeClr val="accent1">
                    <a:lumMod val="50000"/>
                  </a:schemeClr>
                </a:solidFill>
                <a:latin typeface="Arial" pitchFamily="34" charset="0"/>
                <a:cs typeface="Arial" pitchFamily="34" charset="0"/>
              </a:defRPr>
            </a:lvl1pPr>
          </a:lstStyle>
          <a:p>
            <a:r>
              <a:rPr lang="ko-KR" altLang="en-US" dirty="0" smtClean="0"/>
              <a:t>마스터 제목 스타일 편집</a:t>
            </a:r>
            <a:endParaRPr lang="en-US" dirty="0"/>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smtClean="0"/>
              <a:t>마스터 부제목 스타일 편집</a:t>
            </a:r>
            <a:endParaRPr lang="en-US" dirty="0"/>
          </a:p>
        </p:txBody>
      </p:sp>
      <p:sp>
        <p:nvSpPr>
          <p:cNvPr id="4" name="날짜 개체 틀 3"/>
          <p:cNvSpPr>
            <a:spLocks noGrp="1"/>
          </p:cNvSpPr>
          <p:nvPr>
            <p:ph type="dt" sz="half" idx="10"/>
          </p:nvPr>
        </p:nvSpPr>
        <p:spPr/>
        <p:txBody>
          <a:bodyPr/>
          <a:lstStyle>
            <a:lvl1pPr>
              <a:defRPr>
                <a:latin typeface="Arial" pitchFamily="34" charset="0"/>
                <a:cs typeface="Arial" pitchFamily="34" charset="0"/>
              </a:defRPr>
            </a:lvl1pPr>
          </a:lstStyle>
          <a:p>
            <a:fld id="{2F95D2C2-4503-406F-AA25-B8E5B317E645}" type="datetime1">
              <a:rPr lang="en-US" smtClean="0"/>
              <a:pPr/>
              <a:t>12/15/2011</a:t>
            </a:fld>
            <a:endParaRPr lang="en-US"/>
          </a:p>
        </p:txBody>
      </p:sp>
      <p:sp>
        <p:nvSpPr>
          <p:cNvPr id="5" name="바닥글 개체 틀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슬라이드 번호 개체 틀 5"/>
          <p:cNvSpPr>
            <a:spLocks noGrp="1"/>
          </p:cNvSpPr>
          <p:nvPr>
            <p:ph type="sldNum" sz="quarter" idx="12"/>
          </p:nvPr>
        </p:nvSpPr>
        <p:spPr/>
        <p:txBody>
          <a:bodyPr/>
          <a:lstStyle>
            <a:lvl1pPr>
              <a:defRPr>
                <a:latin typeface="Arial" pitchFamily="34" charset="0"/>
                <a:cs typeface="Arial" pitchFamily="34" charset="0"/>
              </a:defRPr>
            </a:lvl1pPr>
          </a:lstStyle>
          <a:p>
            <a:fld id="{C8543539-7BAA-46DC-B70F-B410051F05C1}" type="slidenum">
              <a:rPr lang="en-US" smtClean="0"/>
              <a:pPr/>
              <a:t>‹#›</a:t>
            </a:fld>
            <a:endParaRPr lang="en-US"/>
          </a:p>
        </p:txBody>
      </p:sp>
      <p:sp>
        <p:nvSpPr>
          <p:cNvPr id="8" name="직사각형 7"/>
          <p:cNvSpPr/>
          <p:nvPr userDrawn="1"/>
        </p:nvSpPr>
        <p:spPr>
          <a:xfrm>
            <a:off x="0" y="6324600"/>
            <a:ext cx="9144000"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baseline="0" dirty="0" smtClean="0">
                <a:latin typeface="Georgia" pitchFamily="18" charset="0"/>
              </a:rPr>
              <a:t>				 </a:t>
            </a:r>
            <a:r>
              <a:rPr lang="en-US" sz="1800" b="1" dirty="0" err="1" smtClean="0">
                <a:latin typeface="Arial" pitchFamily="34" charset="0"/>
                <a:cs typeface="Arial" pitchFamily="34" charset="0"/>
              </a:rPr>
              <a:t>DroidHoppers</a:t>
            </a:r>
            <a:endParaRPr lang="en-US" sz="1600" b="1" dirty="0">
              <a:latin typeface="Arial" pitchFamily="34" charset="0"/>
              <a:cs typeface="Arial" pitchFamily="34" charset="0"/>
            </a:endParaRPr>
          </a:p>
        </p:txBody>
      </p:sp>
      <p:sp>
        <p:nvSpPr>
          <p:cNvPr id="9" name="직사각형 8"/>
          <p:cNvSpPr/>
          <p:nvPr userDrawn="1"/>
        </p:nvSpPr>
        <p:spPr>
          <a:xfrm>
            <a:off x="0" y="6324600"/>
            <a:ext cx="2895600" cy="533400"/>
          </a:xfrm>
          <a:prstGeom prst="rect">
            <a:avLst/>
          </a:prstGeom>
          <a:solidFill>
            <a:srgbClr val="6186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600" b="1" dirty="0" smtClean="0">
                <a:latin typeface="Arial" pitchFamily="34" charset="0"/>
                <a:cs typeface="Arial" pitchFamily="34" charset="0"/>
              </a:rPr>
              <a:t>2011 Fall, MSE EOSP</a:t>
            </a:r>
            <a:endParaRPr lang="en-US" sz="1600" b="1" dirty="0">
              <a:latin typeface="Arial" pitchFamily="34" charset="0"/>
              <a:cs typeface="Arial" pitchFamily="34" charset="0"/>
            </a:endParaRPr>
          </a:p>
        </p:txBody>
      </p:sp>
      <p:sp>
        <p:nvSpPr>
          <p:cNvPr id="10" name="직사각형 9"/>
          <p:cNvSpPr/>
          <p:nvPr userDrawn="1"/>
        </p:nvSpPr>
        <p:spPr>
          <a:xfrm>
            <a:off x="0" y="0"/>
            <a:ext cx="9144000" cy="533400"/>
          </a:xfrm>
          <a:prstGeom prst="rect">
            <a:avLst/>
          </a:prstGeom>
          <a:gradFill flip="none" rotWithShape="1">
            <a:gsLst>
              <a:gs pos="0">
                <a:schemeClr val="bg1"/>
              </a:gs>
              <a:gs pos="0">
                <a:schemeClr val="bg1"/>
              </a:gs>
              <a:gs pos="83000">
                <a:srgbClr val="D4DEFF"/>
              </a:gs>
              <a:gs pos="100000">
                <a:srgbClr val="96AB94"/>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2582A2DB-9D62-4621-B33E-2B2C8B20CCA4}" type="datetime1">
              <a:rPr lang="en-US" smtClean="0"/>
              <a:pPr/>
              <a:t>12/15/2011</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C8543539-7BAA-46DC-B70F-B410051F05C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날짜 개체 틀 3"/>
          <p:cNvSpPr>
            <a:spLocks noGrp="1"/>
          </p:cNvSpPr>
          <p:nvPr>
            <p:ph type="dt" sz="half" idx="10"/>
          </p:nvPr>
        </p:nvSpPr>
        <p:spPr/>
        <p:txBody>
          <a:bodyPr/>
          <a:lstStyle/>
          <a:p>
            <a:fld id="{06B6576F-3DC0-4D9A-A91D-0C7E1A00974D}" type="datetime1">
              <a:rPr lang="en-US" smtClean="0"/>
              <a:pPr/>
              <a:t>12/15/2011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C8543539-7BAA-46DC-B70F-B410051F05C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날짜 개체 틀 3"/>
          <p:cNvSpPr>
            <a:spLocks noGrp="1"/>
          </p:cNvSpPr>
          <p:nvPr>
            <p:ph type="dt" sz="half" idx="10"/>
          </p:nvPr>
        </p:nvSpPr>
        <p:spPr/>
        <p:txBody>
          <a:bodyPr/>
          <a:lstStyle/>
          <a:p>
            <a:fld id="{92557B4A-17E7-404B-A508-F630EC1A1725}" type="datetime1">
              <a:rPr lang="en-US" smtClean="0"/>
              <a:pPr/>
              <a:t>12/15/2011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C8543539-7BAA-46DC-B70F-B410051F05C1}"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649E5B-F5F5-4652-9E59-B8C4AFF2D2ED}" type="datetime1">
              <a:rPr lang="en-US" smtClean="0"/>
              <a:pPr/>
              <a:t>12/15/2011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8C641-64C4-4A41-B1BD-38996CCBF86C}" type="slidenum">
              <a:rPr lang="en-US" smtClean="0"/>
              <a:pPr/>
              <a:t>‹#›</a:t>
            </a:fld>
            <a:endParaRPr lang="en-US"/>
          </a:p>
        </p:txBody>
      </p:sp>
    </p:spTree>
    <p:extLst>
      <p:ext uri="{BB962C8B-B14F-4D97-AF65-F5344CB8AC3E}">
        <p14:creationId xmlns:p14="http://schemas.microsoft.com/office/powerpoint/2010/main" val="622962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pic>
        <p:nvPicPr>
          <p:cNvPr id="8" name="Picture 7"/>
          <p:cNvPicPr>
            <a:picLocks noChangeAspect="1" noChangeArrowheads="1"/>
          </p:cNvPicPr>
          <p:nvPr userDrawn="1"/>
        </p:nvPicPr>
        <p:blipFill>
          <a:blip r:embed="rId2" cstate="print"/>
          <a:srcRect/>
          <a:stretch>
            <a:fillRect/>
          </a:stretch>
        </p:blipFill>
        <p:spPr bwMode="auto">
          <a:xfrm>
            <a:off x="228600" y="6134100"/>
            <a:ext cx="762000" cy="571500"/>
          </a:xfrm>
          <a:prstGeom prst="rect">
            <a:avLst/>
          </a:prstGeom>
          <a:noFill/>
        </p:spPr>
      </p:pic>
      <p:sp>
        <p:nvSpPr>
          <p:cNvPr id="2" name="제목 1"/>
          <p:cNvSpPr>
            <a:spLocks noGrp="1"/>
          </p:cNvSpPr>
          <p:nvPr>
            <p:ph type="title"/>
          </p:nvPr>
        </p:nvSpPr>
        <p:spPr>
          <a:xfrm>
            <a:off x="457200" y="350838"/>
            <a:ext cx="8229600" cy="868362"/>
          </a:xfrm>
        </p:spPr>
        <p:txBody>
          <a:bodyPr>
            <a:normAutofit/>
          </a:bodyPr>
          <a:lstStyle>
            <a:lvl1pPr algn="l">
              <a:defRPr sz="3600" b="1">
                <a:solidFill>
                  <a:schemeClr val="accent1">
                    <a:lumMod val="50000"/>
                  </a:schemeClr>
                </a:solidFill>
                <a:latin typeface="Arial" pitchFamily="34" charset="0"/>
                <a:cs typeface="Arial" pitchFamily="34" charset="0"/>
              </a:defRPr>
            </a:lvl1pPr>
          </a:lstStyle>
          <a:p>
            <a:r>
              <a:rPr lang="ko-KR" altLang="en-US" dirty="0" smtClean="0"/>
              <a:t>마스터 제목 스타일 편집</a:t>
            </a:r>
            <a:endParaRPr lang="en-US" dirty="0"/>
          </a:p>
        </p:txBody>
      </p:sp>
      <p:sp>
        <p:nvSpPr>
          <p:cNvPr id="3" name="내용 개체 틀 2"/>
          <p:cNvSpPr>
            <a:spLocks noGrp="1"/>
          </p:cNvSpPr>
          <p:nvPr>
            <p:ph idx="1"/>
          </p:nvPr>
        </p:nvSpPr>
        <p:spPr>
          <a:xfrm>
            <a:off x="457200" y="1905000"/>
            <a:ext cx="8229600" cy="4221163"/>
          </a:xfrm>
        </p:spPr>
        <p:txBody>
          <a:bodyPr>
            <a:normAutofit/>
          </a:bodyPr>
          <a:lstStyle>
            <a:lvl1pPr>
              <a:lnSpc>
                <a:spcPct val="100000"/>
              </a:lnSpc>
              <a:defRPr sz="2400">
                <a:latin typeface="Arial" pitchFamily="34" charset="0"/>
                <a:cs typeface="Arial" pitchFamily="34" charset="0"/>
              </a:defRPr>
            </a:lvl1pPr>
            <a:lvl2pPr>
              <a:lnSpc>
                <a:spcPct val="100000"/>
              </a:lnSpc>
              <a:defRPr sz="2000">
                <a:latin typeface="Arial" pitchFamily="34" charset="0"/>
                <a:cs typeface="Arial" pitchFamily="34" charset="0"/>
              </a:defRPr>
            </a:lvl2pPr>
            <a:lvl3pPr>
              <a:lnSpc>
                <a:spcPct val="100000"/>
              </a:lnSpc>
              <a:defRPr sz="1800">
                <a:latin typeface="Arial" pitchFamily="34" charset="0"/>
                <a:cs typeface="Arial" pitchFamily="34" charset="0"/>
              </a:defRPr>
            </a:lvl3pPr>
            <a:lvl4pPr>
              <a:lnSpc>
                <a:spcPct val="100000"/>
              </a:lnSpc>
              <a:defRPr sz="1600">
                <a:latin typeface="Arial" pitchFamily="34" charset="0"/>
                <a:cs typeface="Arial" pitchFamily="34" charset="0"/>
              </a:defRPr>
            </a:lvl4pPr>
            <a:lvl5pPr>
              <a:lnSpc>
                <a:spcPct val="100000"/>
              </a:lnSpc>
              <a:defRPr sz="1600">
                <a:latin typeface="Arial" pitchFamily="34" charset="0"/>
                <a:cs typeface="Arial" pitchFamily="34" charset="0"/>
              </a:defRPr>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en-US" dirty="0"/>
          </a:p>
        </p:txBody>
      </p:sp>
      <p:sp>
        <p:nvSpPr>
          <p:cNvPr id="4" name="날짜 개체 틀 3"/>
          <p:cNvSpPr>
            <a:spLocks noGrp="1"/>
          </p:cNvSpPr>
          <p:nvPr>
            <p:ph type="dt" sz="half" idx="10"/>
          </p:nvPr>
        </p:nvSpPr>
        <p:spPr/>
        <p:txBody>
          <a:bodyPr/>
          <a:lstStyle/>
          <a:p>
            <a:fld id="{4386BE66-BAE4-42EC-AAF6-7BCC8AB510BB}" type="datetime1">
              <a:rPr lang="en-US" smtClean="0"/>
              <a:pPr/>
              <a:t>12/15/2011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lvl1pPr>
              <a:defRPr sz="1400" b="0">
                <a:solidFill>
                  <a:schemeClr val="tx1"/>
                </a:solidFill>
              </a:defRPr>
            </a:lvl1pPr>
          </a:lstStyle>
          <a:p>
            <a:fld id="{C8543539-7BAA-46DC-B70F-B410051F05C1}" type="slidenum">
              <a:rPr lang="en-US" smtClean="0"/>
              <a:pPr/>
              <a:t>‹#›</a:t>
            </a:fld>
            <a:endParaRPr lang="en-US" dirty="0"/>
          </a:p>
        </p:txBody>
      </p:sp>
      <p:sp>
        <p:nvSpPr>
          <p:cNvPr id="7" name="직사각형 6"/>
          <p:cNvSpPr/>
          <p:nvPr userDrawn="1"/>
        </p:nvSpPr>
        <p:spPr>
          <a:xfrm>
            <a:off x="0" y="0"/>
            <a:ext cx="9144000" cy="228600"/>
          </a:xfrm>
          <a:prstGeom prst="rect">
            <a:avLst/>
          </a:prstGeom>
          <a:solidFill>
            <a:srgbClr val="899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baseline="0" dirty="0" smtClean="0">
                <a:latin typeface="Georgia" pitchFamily="18" charset="0"/>
              </a:rPr>
              <a:t>				 </a:t>
            </a:r>
            <a:r>
              <a:rPr lang="en-US" sz="1600" b="1" dirty="0" err="1" smtClean="0">
                <a:latin typeface="Arial" pitchFamily="34" charset="0"/>
                <a:cs typeface="Arial" pitchFamily="34" charset="0"/>
              </a:rPr>
              <a:t>DroidHoppers</a:t>
            </a:r>
            <a:endParaRPr lang="en-US" sz="1600" b="1" dirty="0">
              <a:latin typeface="Arial" pitchFamily="34" charset="0"/>
              <a:cs typeface="Arial" pitchFamily="34" charset="0"/>
            </a:endParaRPr>
          </a:p>
        </p:txBody>
      </p:sp>
      <p:sp>
        <p:nvSpPr>
          <p:cNvPr id="9" name="직사각형 8"/>
          <p:cNvSpPr/>
          <p:nvPr userDrawn="1"/>
        </p:nvSpPr>
        <p:spPr>
          <a:xfrm>
            <a:off x="0" y="0"/>
            <a:ext cx="2895600" cy="228600"/>
          </a:xfrm>
          <a:prstGeom prst="rect">
            <a:avLst/>
          </a:prstGeom>
          <a:solidFill>
            <a:srgbClr val="477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400" b="1" dirty="0" smtClean="0">
                <a:latin typeface="Arial" pitchFamily="34" charset="0"/>
                <a:cs typeface="Arial" pitchFamily="34" charset="0"/>
              </a:rPr>
              <a:t>2011 Fall, MSE EOSP</a:t>
            </a:r>
            <a:endParaRPr lang="en-US" sz="1400" b="1" dirty="0">
              <a:latin typeface="Arial" pitchFamily="34" charset="0"/>
              <a:cs typeface="Arial" pitchFamily="34" charset="0"/>
            </a:endParaRPr>
          </a:p>
        </p:txBody>
      </p:sp>
      <p:sp>
        <p:nvSpPr>
          <p:cNvPr id="31" name="갈매기형 수장 30"/>
          <p:cNvSpPr/>
          <p:nvPr userDrawn="1"/>
        </p:nvSpPr>
        <p:spPr>
          <a:xfrm>
            <a:off x="6749720" y="1219200"/>
            <a:ext cx="1243264" cy="228600"/>
          </a:xfrm>
          <a:prstGeom prst="chevron">
            <a:avLst/>
          </a:prstGeom>
          <a:solidFill>
            <a:srgbClr val="F3F6FB"/>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Team Work</a:t>
            </a:r>
            <a:endParaRPr lang="en-US" sz="1200" dirty="0">
              <a:solidFill>
                <a:schemeClr val="accent1">
                  <a:lumMod val="50000"/>
                </a:schemeClr>
              </a:solidFill>
            </a:endParaRPr>
          </a:p>
        </p:txBody>
      </p:sp>
      <p:sp>
        <p:nvSpPr>
          <p:cNvPr id="32" name="갈매기형 수장 31"/>
          <p:cNvSpPr/>
          <p:nvPr userDrawn="1"/>
        </p:nvSpPr>
        <p:spPr>
          <a:xfrm>
            <a:off x="5622760" y="1219200"/>
            <a:ext cx="1243264" cy="228600"/>
          </a:xfrm>
          <a:prstGeom prst="chevron">
            <a:avLst/>
          </a:prstGeom>
          <a:solidFill>
            <a:srgbClr val="F3F6FB"/>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CM</a:t>
            </a:r>
            <a:endParaRPr lang="en-US" sz="1200" dirty="0">
              <a:solidFill>
                <a:schemeClr val="accent1">
                  <a:lumMod val="50000"/>
                </a:schemeClr>
              </a:solidFill>
            </a:endParaRPr>
          </a:p>
        </p:txBody>
      </p:sp>
      <p:sp>
        <p:nvSpPr>
          <p:cNvPr id="33" name="갈매기형 수장 32"/>
          <p:cNvSpPr/>
          <p:nvPr userDrawn="1"/>
        </p:nvSpPr>
        <p:spPr>
          <a:xfrm>
            <a:off x="4507808" y="1219200"/>
            <a:ext cx="1243264" cy="228600"/>
          </a:xfrm>
          <a:prstGeom prst="chevron">
            <a:avLst/>
          </a:prstGeom>
          <a:solidFill>
            <a:srgbClr val="F3F6FB"/>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Risks</a:t>
            </a:r>
            <a:endParaRPr lang="en-US" sz="1200" dirty="0">
              <a:solidFill>
                <a:schemeClr val="accent1">
                  <a:lumMod val="50000"/>
                </a:schemeClr>
              </a:solidFill>
            </a:endParaRPr>
          </a:p>
        </p:txBody>
      </p:sp>
      <p:sp>
        <p:nvSpPr>
          <p:cNvPr id="34" name="갈매기형 수장 33"/>
          <p:cNvSpPr/>
          <p:nvPr userDrawn="1"/>
        </p:nvSpPr>
        <p:spPr>
          <a:xfrm>
            <a:off x="3392888" y="1219200"/>
            <a:ext cx="1243264" cy="228600"/>
          </a:xfrm>
          <a:prstGeom prst="chevron">
            <a:avLst/>
          </a:prstGeom>
          <a:solidFill>
            <a:srgbClr val="F3F6FB"/>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Requirement</a:t>
            </a:r>
            <a:endParaRPr lang="en-US" sz="1200" dirty="0">
              <a:solidFill>
                <a:schemeClr val="accent1">
                  <a:lumMod val="50000"/>
                </a:schemeClr>
              </a:solidFill>
            </a:endParaRPr>
          </a:p>
        </p:txBody>
      </p:sp>
      <p:sp>
        <p:nvSpPr>
          <p:cNvPr id="35" name="갈매기형 수장 34"/>
          <p:cNvSpPr/>
          <p:nvPr userDrawn="1"/>
        </p:nvSpPr>
        <p:spPr>
          <a:xfrm>
            <a:off x="2269960" y="1219200"/>
            <a:ext cx="1243264" cy="228600"/>
          </a:xfrm>
          <a:prstGeom prst="chevron">
            <a:avLst/>
          </a:prstGeom>
          <a:solidFill>
            <a:srgbClr val="F3F6FB"/>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Planning</a:t>
            </a:r>
            <a:endParaRPr lang="en-US" sz="1200" dirty="0">
              <a:solidFill>
                <a:schemeClr val="accent1">
                  <a:lumMod val="50000"/>
                </a:schemeClr>
              </a:solidFill>
            </a:endParaRPr>
          </a:p>
        </p:txBody>
      </p:sp>
      <p:sp>
        <p:nvSpPr>
          <p:cNvPr id="36" name="갈매기형 수장 35"/>
          <p:cNvSpPr/>
          <p:nvPr userDrawn="1"/>
        </p:nvSpPr>
        <p:spPr>
          <a:xfrm>
            <a:off x="1147008" y="1219200"/>
            <a:ext cx="1243264" cy="228600"/>
          </a:xfrm>
          <a:prstGeom prst="chevron">
            <a:avLst/>
          </a:prstGeom>
          <a:solidFill>
            <a:srgbClr val="F3F6FB"/>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Process</a:t>
            </a:r>
            <a:endParaRPr lang="en-US" sz="1200" dirty="0">
              <a:solidFill>
                <a:schemeClr val="accent1">
                  <a:lumMod val="50000"/>
                </a:schemeClr>
              </a:solidFill>
            </a:endParaRPr>
          </a:p>
        </p:txBody>
      </p:sp>
      <p:sp>
        <p:nvSpPr>
          <p:cNvPr id="37" name="갈매기형 수장 36"/>
          <p:cNvSpPr/>
          <p:nvPr userDrawn="1"/>
        </p:nvSpPr>
        <p:spPr>
          <a:xfrm>
            <a:off x="24064" y="1219200"/>
            <a:ext cx="1243264" cy="228600"/>
          </a:xfrm>
          <a:prstGeom prst="chevron">
            <a:avLst/>
          </a:prstGeom>
          <a:solidFill>
            <a:srgbClr val="F3F6FB"/>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Overview</a:t>
            </a:r>
            <a:endParaRPr lang="en-US" sz="1200" dirty="0">
              <a:solidFill>
                <a:schemeClr val="accent1">
                  <a:lumMod val="50000"/>
                </a:schemeClr>
              </a:solidFill>
            </a:endParaRPr>
          </a:p>
        </p:txBody>
      </p:sp>
      <p:sp>
        <p:nvSpPr>
          <p:cNvPr id="17" name="갈매기형 수장 16"/>
          <p:cNvSpPr/>
          <p:nvPr userDrawn="1"/>
        </p:nvSpPr>
        <p:spPr>
          <a:xfrm>
            <a:off x="7864648" y="1219200"/>
            <a:ext cx="1243264" cy="228600"/>
          </a:xfrm>
          <a:prstGeom prst="chevron">
            <a:avLst/>
          </a:prstGeom>
          <a:solidFill>
            <a:srgbClr val="F3F6FB"/>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50000"/>
                  </a:schemeClr>
                </a:solidFill>
              </a:rPr>
              <a:t>Roadmap</a:t>
            </a:r>
            <a:endParaRPr lang="en-US" sz="1200" dirty="0">
              <a:solidFill>
                <a:schemeClr val="accent1">
                  <a:lumMod val="50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pic>
        <p:nvPicPr>
          <p:cNvPr id="8" name="Picture 7"/>
          <p:cNvPicPr>
            <a:picLocks noChangeAspect="1" noChangeArrowheads="1"/>
          </p:cNvPicPr>
          <p:nvPr userDrawn="1"/>
        </p:nvPicPr>
        <p:blipFill>
          <a:blip r:embed="rId2" cstate="print"/>
          <a:srcRect/>
          <a:stretch>
            <a:fillRect/>
          </a:stretch>
        </p:blipFill>
        <p:spPr bwMode="auto">
          <a:xfrm>
            <a:off x="228600" y="6134100"/>
            <a:ext cx="762000" cy="571500"/>
          </a:xfrm>
          <a:prstGeom prst="rect">
            <a:avLst/>
          </a:prstGeom>
          <a:noFill/>
        </p:spPr>
      </p:pic>
      <p:sp>
        <p:nvSpPr>
          <p:cNvPr id="2" name="제목 1"/>
          <p:cNvSpPr>
            <a:spLocks noGrp="1"/>
          </p:cNvSpPr>
          <p:nvPr>
            <p:ph type="title"/>
          </p:nvPr>
        </p:nvSpPr>
        <p:spPr>
          <a:xfrm>
            <a:off x="457200" y="503238"/>
            <a:ext cx="8229600" cy="868362"/>
          </a:xfrm>
        </p:spPr>
        <p:txBody>
          <a:bodyPr>
            <a:normAutofit/>
          </a:bodyPr>
          <a:lstStyle>
            <a:lvl1pPr algn="l">
              <a:defRPr sz="3600" b="1">
                <a:solidFill>
                  <a:schemeClr val="accent1">
                    <a:lumMod val="50000"/>
                  </a:schemeClr>
                </a:solidFill>
                <a:latin typeface="Arial" pitchFamily="34" charset="0"/>
                <a:cs typeface="Arial" pitchFamily="34" charset="0"/>
              </a:defRPr>
            </a:lvl1pPr>
          </a:lstStyle>
          <a:p>
            <a:r>
              <a:rPr lang="ko-KR" altLang="en-US" dirty="0" smtClean="0"/>
              <a:t>마스터 제목 스타일 편집</a:t>
            </a:r>
            <a:endParaRPr lang="en-US" dirty="0"/>
          </a:p>
        </p:txBody>
      </p:sp>
      <p:sp>
        <p:nvSpPr>
          <p:cNvPr id="3" name="내용 개체 틀 2"/>
          <p:cNvSpPr>
            <a:spLocks noGrp="1"/>
          </p:cNvSpPr>
          <p:nvPr>
            <p:ph idx="1"/>
          </p:nvPr>
        </p:nvSpPr>
        <p:spPr>
          <a:xfrm>
            <a:off x="457200" y="1752600"/>
            <a:ext cx="8229600" cy="4373563"/>
          </a:xfrm>
        </p:spPr>
        <p:txBody>
          <a:bodyPr>
            <a:normAutofit/>
          </a:bodyPr>
          <a:lstStyle>
            <a:lvl1pPr>
              <a:lnSpc>
                <a:spcPct val="100000"/>
              </a:lnSpc>
              <a:defRPr sz="2400">
                <a:latin typeface="Arial" pitchFamily="34" charset="0"/>
                <a:cs typeface="Arial" pitchFamily="34" charset="0"/>
              </a:defRPr>
            </a:lvl1pPr>
            <a:lvl2pPr>
              <a:lnSpc>
                <a:spcPct val="100000"/>
              </a:lnSpc>
              <a:defRPr sz="2000">
                <a:latin typeface="Arial" pitchFamily="34" charset="0"/>
                <a:cs typeface="Arial" pitchFamily="34" charset="0"/>
              </a:defRPr>
            </a:lvl2pPr>
            <a:lvl3pPr>
              <a:lnSpc>
                <a:spcPct val="100000"/>
              </a:lnSpc>
              <a:defRPr sz="1800">
                <a:latin typeface="Arial" pitchFamily="34" charset="0"/>
                <a:cs typeface="Arial" pitchFamily="34" charset="0"/>
              </a:defRPr>
            </a:lvl3pPr>
            <a:lvl4pPr>
              <a:lnSpc>
                <a:spcPct val="100000"/>
              </a:lnSpc>
              <a:defRPr sz="1600">
                <a:latin typeface="Arial" pitchFamily="34" charset="0"/>
                <a:cs typeface="Arial" pitchFamily="34" charset="0"/>
              </a:defRPr>
            </a:lvl4pPr>
            <a:lvl5pPr>
              <a:lnSpc>
                <a:spcPct val="100000"/>
              </a:lnSpc>
              <a:defRPr sz="1600">
                <a:latin typeface="Arial" pitchFamily="34" charset="0"/>
                <a:cs typeface="Arial" pitchFamily="34" charset="0"/>
              </a:defRPr>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en-US" dirty="0"/>
          </a:p>
        </p:txBody>
      </p:sp>
      <p:sp>
        <p:nvSpPr>
          <p:cNvPr id="4" name="날짜 개체 틀 3"/>
          <p:cNvSpPr>
            <a:spLocks noGrp="1"/>
          </p:cNvSpPr>
          <p:nvPr>
            <p:ph type="dt" sz="half" idx="10"/>
          </p:nvPr>
        </p:nvSpPr>
        <p:spPr/>
        <p:txBody>
          <a:bodyPr/>
          <a:lstStyle/>
          <a:p>
            <a:fld id="{DCF8DA0E-EA45-4714-910B-0FA0BC801BC3}" type="datetime1">
              <a:rPr lang="en-US" smtClean="0"/>
              <a:pPr/>
              <a:t>12/15/2011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lvl1pPr>
              <a:defRPr sz="1400">
                <a:solidFill>
                  <a:schemeClr val="tx1"/>
                </a:solidFill>
              </a:defRPr>
            </a:lvl1pPr>
          </a:lstStyle>
          <a:p>
            <a:fld id="{C8543539-7BAA-46DC-B70F-B410051F05C1}" type="slidenum">
              <a:rPr lang="en-US" smtClean="0"/>
              <a:pPr/>
              <a:t>‹#›</a:t>
            </a:fld>
            <a:endParaRPr lang="en-US" dirty="0"/>
          </a:p>
        </p:txBody>
      </p:sp>
      <p:sp>
        <p:nvSpPr>
          <p:cNvPr id="7" name="직사각형 6"/>
          <p:cNvSpPr/>
          <p:nvPr userDrawn="1"/>
        </p:nvSpPr>
        <p:spPr>
          <a:xfrm>
            <a:off x="0" y="0"/>
            <a:ext cx="9144000" cy="228600"/>
          </a:xfrm>
          <a:prstGeom prst="rect">
            <a:avLst/>
          </a:prstGeom>
          <a:solidFill>
            <a:srgbClr val="899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baseline="0" dirty="0" smtClean="0">
                <a:latin typeface="Georgia" pitchFamily="18" charset="0"/>
              </a:rPr>
              <a:t>				 </a:t>
            </a:r>
            <a:r>
              <a:rPr lang="en-US" sz="1600" b="1" dirty="0" err="1" smtClean="0">
                <a:latin typeface="+mj-lt"/>
              </a:rPr>
              <a:t>DroidHoppers</a:t>
            </a:r>
            <a:endParaRPr lang="en-US" sz="1600" b="1" dirty="0">
              <a:latin typeface="+mj-lt"/>
            </a:endParaRPr>
          </a:p>
        </p:txBody>
      </p:sp>
      <p:sp>
        <p:nvSpPr>
          <p:cNvPr id="9" name="직사각형 8"/>
          <p:cNvSpPr/>
          <p:nvPr userDrawn="1"/>
        </p:nvSpPr>
        <p:spPr>
          <a:xfrm>
            <a:off x="0" y="0"/>
            <a:ext cx="2895600" cy="228600"/>
          </a:xfrm>
          <a:prstGeom prst="rect">
            <a:avLst/>
          </a:prstGeom>
          <a:solidFill>
            <a:srgbClr val="477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400" b="1" dirty="0" smtClean="0">
                <a:latin typeface="Arial" pitchFamily="34" charset="0"/>
                <a:cs typeface="Arial" pitchFamily="34" charset="0"/>
              </a:rPr>
              <a:t>2011 Fall, MSE EOSP</a:t>
            </a:r>
            <a:endParaRPr lang="en-US" sz="1400" b="1" dirty="0">
              <a:latin typeface="Arial" pitchFamily="34" charset="0"/>
              <a:cs typeface="Arial"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2" y="4276725"/>
            <a:ext cx="8116887" cy="1362075"/>
          </a:xfrm>
        </p:spPr>
        <p:txBody>
          <a:bodyPr anchor="t">
            <a:normAutofit/>
          </a:bodyPr>
          <a:lstStyle>
            <a:lvl1pPr algn="l">
              <a:defRPr sz="4400" b="1" cap="all">
                <a:solidFill>
                  <a:schemeClr val="accent1">
                    <a:lumMod val="50000"/>
                  </a:schemeClr>
                </a:solidFill>
                <a:latin typeface="Arial" pitchFamily="34" charset="0"/>
                <a:cs typeface="Arial" pitchFamily="34" charset="0"/>
              </a:defRPr>
            </a:lvl1pPr>
          </a:lstStyle>
          <a:p>
            <a:r>
              <a:rPr lang="ko-KR" altLang="en-US" smtClean="0"/>
              <a:t>마스터 제목 스타일 편집</a:t>
            </a:r>
            <a:endParaRPr lang="en-US"/>
          </a:p>
        </p:txBody>
      </p:sp>
      <p:sp>
        <p:nvSpPr>
          <p:cNvPr id="4" name="날짜 개체 틀 3"/>
          <p:cNvSpPr>
            <a:spLocks noGrp="1"/>
          </p:cNvSpPr>
          <p:nvPr>
            <p:ph type="dt" sz="half" idx="10"/>
          </p:nvPr>
        </p:nvSpPr>
        <p:spPr/>
        <p:txBody>
          <a:bodyPr/>
          <a:lstStyle/>
          <a:p>
            <a:fld id="{929A1B18-F570-4972-9491-0636B091F792}" type="datetime1">
              <a:rPr lang="en-US" smtClean="0"/>
              <a:pPr/>
              <a:t>12/15/2011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C8543539-7BAA-46DC-B70F-B410051F05C1}" type="slidenum">
              <a:rPr lang="en-US" smtClean="0"/>
              <a:pPr/>
              <a:t>‹#›</a:t>
            </a:fld>
            <a:endParaRPr lang="en-US"/>
          </a:p>
        </p:txBody>
      </p:sp>
      <p:sp>
        <p:nvSpPr>
          <p:cNvPr id="7" name="날짜 개체 틀 3"/>
          <p:cNvSpPr txBox="1">
            <a:spLocks/>
          </p:cNvSpPr>
          <p:nvPr userDrawn="1"/>
        </p:nvSpPr>
        <p:spPr>
          <a:xfrm>
            <a:off x="457200" y="6356350"/>
            <a:ext cx="2133600" cy="365125"/>
          </a:xfrm>
          <a:prstGeom prst="rect">
            <a:avLst/>
          </a:prstGeom>
        </p:spPr>
        <p:txBody>
          <a:bodyPr vert="horz" lIns="91440" tIns="45720" rIns="91440" bIns="45720" rtlCol="0" anchor="ctr"/>
          <a:lstStyle>
            <a:lvl1pPr>
              <a:defRPr>
                <a:latin typeface="Arial" pitchFamily="34" charset="0"/>
                <a:cs typeface="Arial"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978DBDB-9246-4F4F-B9BC-D9DAF401C78A}" type="datetime1">
              <a:rPr kumimoji="0" lang="en-US" sz="1200" b="0" i="0" u="none" strike="noStrike" kern="1200" cap="none" spc="0" normalizeH="0" baseline="0" noProof="0" smtClean="0">
                <a:ln>
                  <a:noFill/>
                </a:ln>
                <a:solidFill>
                  <a:schemeClr val="tx1">
                    <a:tint val="75000"/>
                  </a:schemeClr>
                </a:solidFill>
                <a:effectLst/>
                <a:uLnTx/>
                <a:uFillTx/>
                <a:latin typeface="Arial" pitchFamily="34" charset="0"/>
                <a:ea typeface="+mn-ea"/>
                <a:cs typeface="Arial"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12/15/2011</a:t>
            </a:fld>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Arial" pitchFamily="34" charset="0"/>
            </a:endParaRPr>
          </a:p>
        </p:txBody>
      </p:sp>
      <p:sp>
        <p:nvSpPr>
          <p:cNvPr id="8" name="슬라이드 번호 개체 틀 5"/>
          <p:cNvSpPr txBox="1">
            <a:spLocks/>
          </p:cNvSpPr>
          <p:nvPr userDrawn="1"/>
        </p:nvSpPr>
        <p:spPr>
          <a:xfrm>
            <a:off x="6553200" y="6356350"/>
            <a:ext cx="2133600" cy="365125"/>
          </a:xfrm>
          <a:prstGeom prst="rect">
            <a:avLst/>
          </a:prstGeom>
        </p:spPr>
        <p:txBody>
          <a:bodyPr vert="horz" lIns="91440" tIns="45720" rIns="91440" bIns="45720" rtlCol="0" anchor="ctr"/>
          <a:lstStyle>
            <a:lvl1pPr>
              <a:defRPr>
                <a:latin typeface="Arial" pitchFamily="34" charset="0"/>
                <a:cs typeface="Arial"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8543539-7BAA-46DC-B70F-B410051F05C1}" type="slidenum">
              <a:rPr kumimoji="0" lang="en-US" sz="1200" b="0" i="0" u="none" strike="noStrike" kern="1200" cap="none" spc="0" normalizeH="0" baseline="0" noProof="0" smtClean="0">
                <a:ln>
                  <a:noFill/>
                </a:ln>
                <a:solidFill>
                  <a:schemeClr val="tx1">
                    <a:tint val="75000"/>
                  </a:schemeClr>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Arial" pitchFamily="34" charset="0"/>
            </a:endParaRPr>
          </a:p>
        </p:txBody>
      </p:sp>
      <p:sp>
        <p:nvSpPr>
          <p:cNvPr id="9" name="직사각형 8"/>
          <p:cNvSpPr/>
          <p:nvPr userDrawn="1"/>
        </p:nvSpPr>
        <p:spPr>
          <a:xfrm>
            <a:off x="0" y="6324600"/>
            <a:ext cx="9144000" cy="533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baseline="0" dirty="0" smtClean="0">
                <a:latin typeface="Georgia" pitchFamily="18" charset="0"/>
              </a:rPr>
              <a:t>				 </a:t>
            </a:r>
            <a:r>
              <a:rPr lang="en-US" sz="1800" b="1" dirty="0" smtClean="0">
                <a:latin typeface="Arial" pitchFamily="34" charset="0"/>
                <a:cs typeface="Arial" pitchFamily="34" charset="0"/>
              </a:rPr>
              <a:t>DroidHoppers</a:t>
            </a:r>
            <a:endParaRPr lang="en-US" sz="1600" b="1" dirty="0">
              <a:latin typeface="Arial" pitchFamily="34" charset="0"/>
              <a:cs typeface="Arial" pitchFamily="34" charset="0"/>
            </a:endParaRPr>
          </a:p>
        </p:txBody>
      </p:sp>
      <p:sp>
        <p:nvSpPr>
          <p:cNvPr id="10" name="직사각형 9"/>
          <p:cNvSpPr/>
          <p:nvPr userDrawn="1"/>
        </p:nvSpPr>
        <p:spPr>
          <a:xfrm>
            <a:off x="0" y="6324600"/>
            <a:ext cx="2895600" cy="533400"/>
          </a:xfrm>
          <a:prstGeom prst="rect">
            <a:avLst/>
          </a:prstGeom>
          <a:solidFill>
            <a:srgbClr val="6186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600" b="1" dirty="0" smtClean="0">
                <a:latin typeface="Arial" pitchFamily="34" charset="0"/>
                <a:cs typeface="Arial" pitchFamily="34" charset="0"/>
              </a:rPr>
              <a:t>2011 Fall, MSE EOSP</a:t>
            </a:r>
            <a:endParaRPr lang="en-US" sz="1600" b="1" dirty="0">
              <a:latin typeface="Arial" pitchFamily="34" charset="0"/>
              <a:cs typeface="Arial" pitchFamily="34" charset="0"/>
            </a:endParaRPr>
          </a:p>
        </p:txBody>
      </p:sp>
      <p:sp>
        <p:nvSpPr>
          <p:cNvPr id="11" name="직사각형 10"/>
          <p:cNvSpPr/>
          <p:nvPr userDrawn="1"/>
        </p:nvSpPr>
        <p:spPr>
          <a:xfrm>
            <a:off x="0" y="0"/>
            <a:ext cx="9144000" cy="533400"/>
          </a:xfrm>
          <a:prstGeom prst="rect">
            <a:avLst/>
          </a:prstGeom>
          <a:gradFill flip="none" rotWithShape="1">
            <a:gsLst>
              <a:gs pos="0">
                <a:schemeClr val="bg1"/>
              </a:gs>
              <a:gs pos="0">
                <a:schemeClr val="bg1"/>
              </a:gs>
              <a:gs pos="83000">
                <a:srgbClr val="D4DEFF"/>
              </a:gs>
              <a:gs pos="100000">
                <a:srgbClr val="96AB94"/>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5" name="날짜 개체 틀 4"/>
          <p:cNvSpPr>
            <a:spLocks noGrp="1"/>
          </p:cNvSpPr>
          <p:nvPr>
            <p:ph type="dt" sz="half" idx="10"/>
          </p:nvPr>
        </p:nvSpPr>
        <p:spPr/>
        <p:txBody>
          <a:bodyPr/>
          <a:lstStyle/>
          <a:p>
            <a:fld id="{2B99EE7D-AEE0-4196-9C8F-980B91648D1A}" type="datetime1">
              <a:rPr lang="en-US" smtClean="0"/>
              <a:pPr/>
              <a:t>12/15/2011</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C8543539-7BAA-46DC-B70F-B410051F05C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7" name="날짜 개체 틀 6"/>
          <p:cNvSpPr>
            <a:spLocks noGrp="1"/>
          </p:cNvSpPr>
          <p:nvPr>
            <p:ph type="dt" sz="half" idx="10"/>
          </p:nvPr>
        </p:nvSpPr>
        <p:spPr/>
        <p:txBody>
          <a:bodyPr/>
          <a:lstStyle/>
          <a:p>
            <a:fld id="{AB5F0637-ACD6-4EB3-AB8E-2BCBFB955264}" type="datetime1">
              <a:rPr lang="en-US" smtClean="0"/>
              <a:pPr/>
              <a:t>12/15/2011</a:t>
            </a:fld>
            <a:endParaRPr lang="en-US"/>
          </a:p>
        </p:txBody>
      </p:sp>
      <p:sp>
        <p:nvSpPr>
          <p:cNvPr id="8" name="바닥글 개체 틀 7"/>
          <p:cNvSpPr>
            <a:spLocks noGrp="1"/>
          </p:cNvSpPr>
          <p:nvPr>
            <p:ph type="ftr" sz="quarter" idx="11"/>
          </p:nvPr>
        </p:nvSpPr>
        <p:spPr/>
        <p:txBody>
          <a:bodyPr/>
          <a:lstStyle/>
          <a:p>
            <a:endParaRPr lang="en-US"/>
          </a:p>
        </p:txBody>
      </p:sp>
      <p:sp>
        <p:nvSpPr>
          <p:cNvPr id="9" name="슬라이드 번호 개체 틀 8"/>
          <p:cNvSpPr>
            <a:spLocks noGrp="1"/>
          </p:cNvSpPr>
          <p:nvPr>
            <p:ph type="sldNum" sz="quarter" idx="12"/>
          </p:nvPr>
        </p:nvSpPr>
        <p:spPr/>
        <p:txBody>
          <a:bodyPr/>
          <a:lstStyle/>
          <a:p>
            <a:fld id="{C8543539-7BAA-46DC-B70F-B410051F05C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en-US"/>
          </a:p>
        </p:txBody>
      </p:sp>
      <p:sp>
        <p:nvSpPr>
          <p:cNvPr id="3" name="날짜 개체 틀 2"/>
          <p:cNvSpPr>
            <a:spLocks noGrp="1"/>
          </p:cNvSpPr>
          <p:nvPr>
            <p:ph type="dt" sz="half" idx="10"/>
          </p:nvPr>
        </p:nvSpPr>
        <p:spPr/>
        <p:txBody>
          <a:bodyPr/>
          <a:lstStyle/>
          <a:p>
            <a:fld id="{36BCAEA5-56A3-486C-90F7-77A1ED4D9738}" type="datetime1">
              <a:rPr lang="en-US" smtClean="0"/>
              <a:pPr/>
              <a:t>12/15/2011</a:t>
            </a:fld>
            <a:endParaRPr lang="en-US"/>
          </a:p>
        </p:txBody>
      </p:sp>
      <p:sp>
        <p:nvSpPr>
          <p:cNvPr id="4" name="바닥글 개체 틀 3"/>
          <p:cNvSpPr>
            <a:spLocks noGrp="1"/>
          </p:cNvSpPr>
          <p:nvPr>
            <p:ph type="ftr" sz="quarter" idx="11"/>
          </p:nvPr>
        </p:nvSpPr>
        <p:spPr/>
        <p:txBody>
          <a:bodyPr/>
          <a:lstStyle/>
          <a:p>
            <a:endParaRPr lang="en-US"/>
          </a:p>
        </p:txBody>
      </p:sp>
      <p:sp>
        <p:nvSpPr>
          <p:cNvPr id="5" name="슬라이드 번호 개체 틀 4"/>
          <p:cNvSpPr>
            <a:spLocks noGrp="1"/>
          </p:cNvSpPr>
          <p:nvPr>
            <p:ph type="sldNum" sz="quarter" idx="12"/>
          </p:nvPr>
        </p:nvSpPr>
        <p:spPr/>
        <p:txBody>
          <a:bodyPr/>
          <a:lstStyle/>
          <a:p>
            <a:fld id="{C8543539-7BAA-46DC-B70F-B410051F05C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BA80694F-38DC-4473-9BCA-7DAA55619394}" type="datetime1">
              <a:rPr lang="en-US" smtClean="0"/>
              <a:pPr/>
              <a:t>12/15/2011</a:t>
            </a:fld>
            <a:endParaRPr lang="en-US"/>
          </a:p>
        </p:txBody>
      </p:sp>
      <p:sp>
        <p:nvSpPr>
          <p:cNvPr id="3" name="바닥글 개체 틀 2"/>
          <p:cNvSpPr>
            <a:spLocks noGrp="1"/>
          </p:cNvSpPr>
          <p:nvPr>
            <p:ph type="ftr" sz="quarter" idx="11"/>
          </p:nvPr>
        </p:nvSpPr>
        <p:spPr/>
        <p:txBody>
          <a:bodyPr/>
          <a:lstStyle/>
          <a:p>
            <a:endParaRPr lang="en-US"/>
          </a:p>
        </p:txBody>
      </p:sp>
      <p:sp>
        <p:nvSpPr>
          <p:cNvPr id="4" name="슬라이드 번호 개체 틀 3"/>
          <p:cNvSpPr>
            <a:spLocks noGrp="1"/>
          </p:cNvSpPr>
          <p:nvPr>
            <p:ph type="sldNum" sz="quarter" idx="12"/>
          </p:nvPr>
        </p:nvSpPr>
        <p:spPr/>
        <p:txBody>
          <a:bodyPr/>
          <a:lstStyle/>
          <a:p>
            <a:fld id="{C8543539-7BAA-46DC-B70F-B410051F05C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E8ED03EA-0DA1-474C-AD0D-F11AB5F269D2}" type="datetime1">
              <a:rPr lang="en-US" smtClean="0"/>
              <a:pPr/>
              <a:t>12/15/2011</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C8543539-7BAA-46DC-B70F-B410051F05C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smtClean="0"/>
              <a:t>마스터 제목 스타일 편집</a:t>
            </a:r>
            <a:endParaRPr lang="en-US"/>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8C0AAC-8001-4D3F-A923-2CA46C5B5503}" type="datetime1">
              <a:rPr lang="en-US" smtClean="0"/>
              <a:pPr/>
              <a:t>12/15/2011</a:t>
            </a:fld>
            <a:endParaRPr 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543539-7BAA-46DC-B70F-B410051F05C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8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5"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wmf"/><Relationship Id="rId4" Type="http://schemas.openxmlformats.org/officeDocument/2006/relationships/image" Target="../media/image13.wmf"/></Relationships>
</file>

<file path=ppt/slides/_rels/slide10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60.gif"/><Relationship Id="rId4" Type="http://schemas.openxmlformats.org/officeDocument/2006/relationships/image" Target="../media/image59.jpeg"/></Relationships>
</file>

<file path=ppt/slides/_rels/slide10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png"/><Relationship Id="rId4" Type="http://schemas.openxmlformats.org/officeDocument/2006/relationships/image" Target="../media/image24.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gi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wmf"/><Relationship Id="rId1"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45.emf"/><Relationship Id="rId5" Type="http://schemas.openxmlformats.org/officeDocument/2006/relationships/package" Target="../embeddings/Microsoft_Excel_Worksheet2.xlsx"/><Relationship Id="rId4" Type="http://schemas.openxmlformats.org/officeDocument/2006/relationships/oleObject" Target="../embeddings/oleObject2.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fontScale="90000"/>
          </a:bodyPr>
          <a:lstStyle/>
          <a:p>
            <a:r>
              <a:rPr lang="en-US" sz="3100" dirty="0" smtClean="0"/>
              <a:t>Fall 2011 </a:t>
            </a:r>
            <a:r>
              <a:rPr lang="en-US" dirty="0" smtClean="0"/>
              <a:t/>
            </a:r>
            <a:br>
              <a:rPr lang="en-US" dirty="0" smtClean="0"/>
            </a:br>
            <a:r>
              <a:rPr lang="en-US" dirty="0" smtClean="0"/>
              <a:t>End Of Semester Presentation</a:t>
            </a:r>
            <a:endParaRPr lang="en-US" dirty="0"/>
          </a:p>
        </p:txBody>
      </p:sp>
      <p:pic>
        <p:nvPicPr>
          <p:cNvPr id="6" name="Picture 7"/>
          <p:cNvPicPr>
            <a:picLocks noChangeAspect="1" noChangeArrowheads="1"/>
          </p:cNvPicPr>
          <p:nvPr/>
        </p:nvPicPr>
        <p:blipFill>
          <a:blip r:embed="rId2" cstate="print"/>
          <a:srcRect/>
          <a:stretch>
            <a:fillRect/>
          </a:stretch>
        </p:blipFill>
        <p:spPr bwMode="auto">
          <a:xfrm>
            <a:off x="3352800" y="2895600"/>
            <a:ext cx="2336800" cy="1752600"/>
          </a:xfrm>
          <a:prstGeom prst="rect">
            <a:avLst/>
          </a:prstGeom>
          <a:noFill/>
        </p:spPr>
      </p:pic>
      <p:sp>
        <p:nvSpPr>
          <p:cNvPr id="7" name="TextBox 6"/>
          <p:cNvSpPr txBox="1"/>
          <p:nvPr/>
        </p:nvSpPr>
        <p:spPr>
          <a:xfrm>
            <a:off x="3276600" y="5029200"/>
            <a:ext cx="2581156" cy="523220"/>
          </a:xfrm>
          <a:prstGeom prst="rect">
            <a:avLst/>
          </a:prstGeom>
          <a:noFill/>
        </p:spPr>
        <p:txBody>
          <a:bodyPr wrap="none" rtlCol="0">
            <a:spAutoFit/>
          </a:bodyPr>
          <a:lstStyle/>
          <a:p>
            <a:r>
              <a:rPr lang="en-US" sz="2800" b="1" dirty="0" err="1" smtClean="0">
                <a:latin typeface="Arial" pitchFamily="34" charset="0"/>
                <a:cs typeface="Arial" pitchFamily="34" charset="0"/>
              </a:rPr>
              <a:t>DroidHoppers</a:t>
            </a:r>
            <a:endParaRPr lang="en-US" sz="28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974" y="228600"/>
            <a:ext cx="8229600" cy="1143000"/>
          </a:xfrm>
        </p:spPr>
        <p:txBody>
          <a:bodyPr/>
          <a:lstStyle/>
          <a:p>
            <a:r>
              <a:rPr lang="en-US" dirty="0" smtClean="0"/>
              <a:t>Current Practice</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3879" y="3005328"/>
            <a:ext cx="3962400" cy="3090672"/>
          </a:xfrm>
          <a:prstGeom prst="rect">
            <a:avLst/>
          </a:prstGeom>
        </p:spPr>
      </p:pic>
      <p:pic>
        <p:nvPicPr>
          <p:cNvPr id="6146" name="Picture 2" descr="C:\Users\Hafsal\AppData\Local\Microsoft\Windows\Temporary Internet Files\Content.IE5\8YB39Y41\MC90009034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3243256"/>
            <a:ext cx="1600200" cy="119615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rogram Files (x86)\Microsoft Office\MEDIA\CAGCAT10\j0292020.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90141" y="4538656"/>
            <a:ext cx="934517" cy="886968"/>
          </a:xfrm>
          <a:prstGeom prst="rect">
            <a:avLst/>
          </a:prstGeom>
          <a:noFill/>
          <a:extLst>
            <a:ext uri="{909E8E84-426E-40DD-AFC4-6F175D3DCCD1}">
              <a14:hiddenFill xmlns:a14="http://schemas.microsoft.com/office/drawing/2010/main">
                <a:solidFill>
                  <a:srgbClr val="FFFFFF"/>
                </a:solidFill>
              </a14:hiddenFill>
            </a:ext>
          </a:extLst>
        </p:spPr>
      </p:pic>
      <p:sp>
        <p:nvSpPr>
          <p:cNvPr id="6" name="Circular Arrow 5"/>
          <p:cNvSpPr/>
          <p:nvPr/>
        </p:nvSpPr>
        <p:spPr>
          <a:xfrm rot="3523562">
            <a:off x="1803824" y="3795919"/>
            <a:ext cx="960713" cy="864359"/>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ircular Arrow 10"/>
          <p:cNvSpPr/>
          <p:nvPr/>
        </p:nvSpPr>
        <p:spPr>
          <a:xfrm rot="14074072">
            <a:off x="776942" y="4438913"/>
            <a:ext cx="960713" cy="864359"/>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Striped Right Arrow 6"/>
          <p:cNvSpPr/>
          <p:nvPr/>
        </p:nvSpPr>
        <p:spPr>
          <a:xfrm>
            <a:off x="3293679" y="3593182"/>
            <a:ext cx="1066800" cy="16002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639625" y="2187714"/>
            <a:ext cx="1951175" cy="707886"/>
          </a:xfrm>
          <a:prstGeom prst="rect">
            <a:avLst/>
          </a:prstGeom>
          <a:noFill/>
        </p:spPr>
        <p:txBody>
          <a:bodyPr wrap="none" rtlCol="0">
            <a:spAutoFit/>
          </a:bodyPr>
          <a:lstStyle/>
          <a:p>
            <a:pPr algn="ctr"/>
            <a:r>
              <a:rPr lang="en-US" sz="2000" dirty="0" smtClean="0">
                <a:latin typeface="Arial" pitchFamily="34" charset="0"/>
                <a:cs typeface="Arial" pitchFamily="34" charset="0"/>
              </a:rPr>
              <a:t>Ad hoc process</a:t>
            </a:r>
          </a:p>
          <a:p>
            <a:pPr algn="ctr"/>
            <a:r>
              <a:rPr lang="en-US" sz="2000" dirty="0" smtClean="0">
                <a:latin typeface="Arial" pitchFamily="34" charset="0"/>
                <a:cs typeface="Arial" pitchFamily="34" charset="0"/>
              </a:rPr>
              <a:t>Week 1 -9</a:t>
            </a:r>
            <a:endParaRPr lang="en-US" sz="2000" dirty="0">
              <a:latin typeface="Arial" pitchFamily="34" charset="0"/>
              <a:cs typeface="Arial" pitchFamily="34" charset="0"/>
            </a:endParaRPr>
          </a:p>
        </p:txBody>
      </p:sp>
      <p:sp>
        <p:nvSpPr>
          <p:cNvPr id="14" name="TextBox 13"/>
          <p:cNvSpPr txBox="1"/>
          <p:nvPr/>
        </p:nvSpPr>
        <p:spPr>
          <a:xfrm>
            <a:off x="5728954" y="2161572"/>
            <a:ext cx="2231893" cy="707886"/>
          </a:xfrm>
          <a:prstGeom prst="rect">
            <a:avLst/>
          </a:prstGeom>
          <a:noFill/>
        </p:spPr>
        <p:txBody>
          <a:bodyPr wrap="none" rtlCol="0">
            <a:spAutoFit/>
          </a:bodyPr>
          <a:lstStyle/>
          <a:p>
            <a:pPr algn="ctr"/>
            <a:r>
              <a:rPr lang="en-US" sz="2000" dirty="0" err="1" smtClean="0">
                <a:latin typeface="Arial" pitchFamily="34" charset="0"/>
                <a:cs typeface="Arial" pitchFamily="34" charset="0"/>
              </a:rPr>
              <a:t>OpenUP</a:t>
            </a:r>
            <a:r>
              <a:rPr lang="en-US" sz="2000" dirty="0" smtClean="0">
                <a:latin typeface="Arial" pitchFamily="34" charset="0"/>
                <a:cs typeface="Arial" pitchFamily="34" charset="0"/>
              </a:rPr>
              <a:t> (OUP)</a:t>
            </a:r>
          </a:p>
          <a:p>
            <a:pPr algn="ctr"/>
            <a:r>
              <a:rPr lang="en-US" sz="2000" dirty="0" smtClean="0">
                <a:latin typeface="Arial" pitchFamily="34" charset="0"/>
                <a:cs typeface="Arial" pitchFamily="34" charset="0"/>
              </a:rPr>
              <a:t>Week 10 onwards</a:t>
            </a:r>
            <a:endParaRPr lang="en-US" sz="2000" dirty="0">
              <a:latin typeface="Arial" pitchFamily="34" charset="0"/>
              <a:cs typeface="Arial" pitchFamily="34" charset="0"/>
            </a:endParaRPr>
          </a:p>
        </p:txBody>
      </p:sp>
      <p:sp>
        <p:nvSpPr>
          <p:cNvPr id="13" name="슬라이드 번호 개체 틀 12"/>
          <p:cNvSpPr>
            <a:spLocks noGrp="1"/>
          </p:cNvSpPr>
          <p:nvPr>
            <p:ph type="sldNum" sz="quarter" idx="12"/>
          </p:nvPr>
        </p:nvSpPr>
        <p:spPr/>
        <p:txBody>
          <a:bodyPr/>
          <a:lstStyle/>
          <a:p>
            <a:fld id="{C8543539-7BAA-46DC-B70F-B410051F05C1}" type="slidenum">
              <a:rPr lang="en-US" smtClean="0"/>
              <a:pPr/>
              <a:t>10</a:t>
            </a:fld>
            <a:endParaRPr lang="en-US" dirty="0"/>
          </a:p>
        </p:txBody>
      </p:sp>
      <p:sp>
        <p:nvSpPr>
          <p:cNvPr id="15" name="갈매기형 수장 14"/>
          <p:cNvSpPr/>
          <p:nvPr/>
        </p:nvSpPr>
        <p:spPr>
          <a:xfrm>
            <a:off x="113971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Process</a:t>
            </a:r>
            <a:endParaRPr lang="en-US" sz="1400" b="1" dirty="0">
              <a:solidFill>
                <a:schemeClr val="bg1"/>
              </a:solidFill>
            </a:endParaRPr>
          </a:p>
        </p:txBody>
      </p:sp>
    </p:spTree>
    <p:extLst>
      <p:ext uri="{BB962C8B-B14F-4D97-AF65-F5344CB8AC3E}">
        <p14:creationId xmlns:p14="http://schemas.microsoft.com/office/powerpoint/2010/main" val="402356895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381000" y="2022146"/>
            <a:ext cx="1916631" cy="964587"/>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2" name="Title 1"/>
          <p:cNvSpPr>
            <a:spLocks noGrp="1"/>
          </p:cNvSpPr>
          <p:nvPr>
            <p:ph type="title"/>
          </p:nvPr>
        </p:nvSpPr>
        <p:spPr/>
        <p:txBody>
          <a:bodyPr/>
          <a:lstStyle/>
          <a:p>
            <a:r>
              <a:rPr lang="en-US" dirty="0" smtClean="0"/>
              <a:t>CM evolution</a:t>
            </a:r>
            <a:endParaRPr lang="en-US" dirty="0"/>
          </a:p>
        </p:txBody>
      </p:sp>
      <p:sp>
        <p:nvSpPr>
          <p:cNvPr id="5" name="슬라이드 번호 개체 틀 4"/>
          <p:cNvSpPr>
            <a:spLocks noGrp="1"/>
          </p:cNvSpPr>
          <p:nvPr>
            <p:ph type="sldNum" sz="quarter" idx="12"/>
          </p:nvPr>
        </p:nvSpPr>
        <p:spPr/>
        <p:txBody>
          <a:bodyPr/>
          <a:lstStyle/>
          <a:p>
            <a:fld id="{C8543539-7BAA-46DC-B70F-B410051F05C1}" type="slidenum">
              <a:rPr lang="en-US" smtClean="0">
                <a:solidFill>
                  <a:prstClr val="black">
                    <a:tint val="75000"/>
                  </a:prstClr>
                </a:solidFill>
              </a:rPr>
              <a:pPr/>
              <a:t>100</a:t>
            </a:fld>
            <a:endParaRPr lang="en-US" dirty="0">
              <a:solidFill>
                <a:prstClr val="black">
                  <a:tint val="75000"/>
                </a:prstClr>
              </a:solidFill>
            </a:endParaRPr>
          </a:p>
        </p:txBody>
      </p:sp>
      <p:pic>
        <p:nvPicPr>
          <p:cNvPr id="235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999" y="2234404"/>
            <a:ext cx="1154631" cy="54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9" name="Picture 7" descr="http://3.bp.blogspot.com/-AlLRNvLa-S8/TY-Yt9LUoDI/AAAAAAAAAiM/xiLOxOIe0DM/s1600/GoogleDoc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9927" y="2944393"/>
            <a:ext cx="1668780" cy="1112520"/>
          </a:xfrm>
          <a:prstGeom prst="rect">
            <a:avLst/>
          </a:prstGeom>
          <a:noFill/>
          <a:extLst>
            <a:ext uri="{909E8E84-426E-40DD-AFC4-6F175D3DCCD1}">
              <a14:hiddenFill xmlns:a14="http://schemas.microsoft.com/office/drawing/2010/main">
                <a:solidFill>
                  <a:srgbClr val="FFFFFF"/>
                </a:solidFill>
              </a14:hiddenFill>
            </a:ext>
          </a:extLst>
        </p:spPr>
      </p:pic>
      <p:sp>
        <p:nvSpPr>
          <p:cNvPr id="10" name="Cloud 9"/>
          <p:cNvSpPr/>
          <p:nvPr/>
        </p:nvSpPr>
        <p:spPr>
          <a:xfrm>
            <a:off x="2514600" y="2774473"/>
            <a:ext cx="2559434" cy="1452360"/>
          </a:xfrm>
          <a:prstGeom prst="cloud">
            <a:avLst/>
          </a:prstGeom>
          <a:solidFill>
            <a:schemeClr val="lt1">
              <a:alpha val="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12" name="Cloud 11"/>
          <p:cNvSpPr/>
          <p:nvPr/>
        </p:nvSpPr>
        <p:spPr>
          <a:xfrm>
            <a:off x="4953000" y="4056912"/>
            <a:ext cx="3527617" cy="2119847"/>
          </a:xfrm>
          <a:prstGeom prst="cloud">
            <a:avLst/>
          </a:prstGeom>
          <a:solidFill>
            <a:schemeClr val="lt1">
              <a:alpha val="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pic>
        <p:nvPicPr>
          <p:cNvPr id="23561" name="Picture 9" descr="SharePoint 20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 y="-13652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23563" name="Picture 11" descr="http://ttcshelbyville.files.wordpress.com/2011/04/sharepoin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6399" y="4536556"/>
            <a:ext cx="2460817" cy="989848"/>
          </a:xfrm>
          <a:prstGeom prst="rect">
            <a:avLst/>
          </a:prstGeom>
          <a:noFill/>
          <a:extLst>
            <a:ext uri="{909E8E84-426E-40DD-AFC4-6F175D3DCCD1}">
              <a14:hiddenFill xmlns:a14="http://schemas.microsoft.com/office/drawing/2010/main">
                <a:solidFill>
                  <a:srgbClr val="FFFFFF"/>
                </a:solidFill>
              </a14:hiddenFill>
            </a:ext>
          </a:extLst>
        </p:spPr>
      </p:pic>
      <p:sp>
        <p:nvSpPr>
          <p:cNvPr id="7" name="Notched Right Arrow 6"/>
          <p:cNvSpPr/>
          <p:nvPr/>
        </p:nvSpPr>
        <p:spPr>
          <a:xfrm rot="1800000">
            <a:off x="2099953" y="2781770"/>
            <a:ext cx="578604" cy="325245"/>
          </a:xfrm>
          <a:prstGeom prst="notch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sp>
        <p:nvSpPr>
          <p:cNvPr id="23" name="Notched Right Arrow 22"/>
          <p:cNvSpPr/>
          <p:nvPr/>
        </p:nvSpPr>
        <p:spPr>
          <a:xfrm rot="1800000">
            <a:off x="4492819" y="4110504"/>
            <a:ext cx="752687" cy="494562"/>
          </a:xfrm>
          <a:prstGeom prst="notch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222332863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Docs</a:t>
            </a:r>
            <a:endParaRPr lang="en-US" dirty="0"/>
          </a:p>
        </p:txBody>
      </p:sp>
      <p:sp>
        <p:nvSpPr>
          <p:cNvPr id="8" name="내용 개체 틀 7"/>
          <p:cNvSpPr>
            <a:spLocks noGrp="1"/>
          </p:cNvSpPr>
          <p:nvPr>
            <p:ph idx="1"/>
          </p:nvPr>
        </p:nvSpPr>
        <p:spPr/>
        <p:txBody>
          <a:bodyPr/>
          <a:lstStyle/>
          <a:p>
            <a:endParaRPr lang="en-US"/>
          </a:p>
        </p:txBody>
      </p:sp>
      <p:sp>
        <p:nvSpPr>
          <p:cNvPr id="6" name="슬라이드 번호 개체 틀 5"/>
          <p:cNvSpPr>
            <a:spLocks noGrp="1"/>
          </p:cNvSpPr>
          <p:nvPr>
            <p:ph type="sldNum" sz="quarter" idx="12"/>
          </p:nvPr>
        </p:nvSpPr>
        <p:spPr/>
        <p:txBody>
          <a:bodyPr/>
          <a:lstStyle/>
          <a:p>
            <a:fld id="{C8543539-7BAA-46DC-B70F-B410051F05C1}" type="slidenum">
              <a:rPr lang="en-US" smtClean="0"/>
              <a:pPr/>
              <a:t>101</a:t>
            </a:fld>
            <a:endParaRPr lang="en-US" dirty="0"/>
          </a:p>
        </p:txBody>
      </p:sp>
      <p:graphicFrame>
        <p:nvGraphicFramePr>
          <p:cNvPr id="4" name="Chart 3"/>
          <p:cNvGraphicFramePr/>
          <p:nvPr>
            <p:extLst>
              <p:ext uri="{D42A27DB-BD31-4B8C-83A1-F6EECF244321}">
                <p14:modId xmlns:p14="http://schemas.microsoft.com/office/powerpoint/2010/main" val="3733113933"/>
              </p:ext>
            </p:extLst>
          </p:nvPr>
        </p:nvGraphicFramePr>
        <p:xfrm>
          <a:off x="1524000" y="1905000"/>
          <a:ext cx="6324600" cy="4114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9595958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 Analysis for Project Change</a:t>
            </a:r>
            <a:endParaRPr lang="en-US" dirty="0"/>
          </a:p>
        </p:txBody>
      </p:sp>
      <p:sp>
        <p:nvSpPr>
          <p:cNvPr id="12" name="내용 개체 틀 11"/>
          <p:cNvSpPr>
            <a:spLocks noGrp="1"/>
          </p:cNvSpPr>
          <p:nvPr>
            <p:ph idx="1"/>
          </p:nvPr>
        </p:nvSpPr>
        <p:spPr/>
        <p:txBody>
          <a:bodyPr/>
          <a:lstStyle/>
          <a:p>
            <a:endParaRPr lang="en-US" dirty="0"/>
          </a:p>
        </p:txBody>
      </p:sp>
      <p:sp>
        <p:nvSpPr>
          <p:cNvPr id="5" name="슬라이드 번호 개체 틀 4"/>
          <p:cNvSpPr>
            <a:spLocks noGrp="1"/>
          </p:cNvSpPr>
          <p:nvPr>
            <p:ph type="sldNum" sz="quarter" idx="12"/>
          </p:nvPr>
        </p:nvSpPr>
        <p:spPr/>
        <p:txBody>
          <a:bodyPr/>
          <a:lstStyle/>
          <a:p>
            <a:fld id="{C8543539-7BAA-46DC-B70F-B410051F05C1}" type="slidenum">
              <a:rPr lang="en-US" smtClean="0">
                <a:solidFill>
                  <a:prstClr val="black">
                    <a:tint val="75000"/>
                  </a:prstClr>
                </a:solidFill>
              </a:rPr>
              <a:pPr/>
              <a:t>102</a:t>
            </a:fld>
            <a:endParaRPr lang="en-US" dirty="0">
              <a:solidFill>
                <a:prstClr val="black">
                  <a:tint val="75000"/>
                </a:prstClr>
              </a:solidFill>
            </a:endParaRPr>
          </a:p>
        </p:txBody>
      </p:sp>
      <p:pic>
        <p:nvPicPr>
          <p:cNvPr id="23561" name="Picture 9" descr="SharePoint 2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36525"/>
            <a:ext cx="9525" cy="952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4572000" y="1676400"/>
            <a:ext cx="0" cy="266700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85800" y="1709710"/>
            <a:ext cx="3429000" cy="461665"/>
          </a:xfrm>
          <a:prstGeom prst="rect">
            <a:avLst/>
          </a:prstGeom>
          <a:noFill/>
        </p:spPr>
        <p:txBody>
          <a:bodyPr wrap="square" rtlCol="0">
            <a:spAutoFit/>
          </a:bodyPr>
          <a:lstStyle/>
          <a:p>
            <a:pPr algn="ctr"/>
            <a:r>
              <a:rPr lang="en-US" sz="2400" b="1" dirty="0" smtClean="0"/>
              <a:t>Good</a:t>
            </a:r>
            <a:endParaRPr lang="en-US" sz="2400" b="1" dirty="0"/>
          </a:p>
        </p:txBody>
      </p:sp>
      <p:sp>
        <p:nvSpPr>
          <p:cNvPr id="17" name="TextBox 16"/>
          <p:cNvSpPr txBox="1"/>
          <p:nvPr/>
        </p:nvSpPr>
        <p:spPr>
          <a:xfrm>
            <a:off x="5181600" y="1709710"/>
            <a:ext cx="3429000" cy="461665"/>
          </a:xfrm>
          <a:prstGeom prst="rect">
            <a:avLst/>
          </a:prstGeom>
          <a:noFill/>
        </p:spPr>
        <p:txBody>
          <a:bodyPr wrap="square" rtlCol="0">
            <a:spAutoFit/>
          </a:bodyPr>
          <a:lstStyle/>
          <a:p>
            <a:pPr algn="ctr"/>
            <a:r>
              <a:rPr lang="en-US" sz="2400" b="1" dirty="0" smtClean="0"/>
              <a:t>Bad</a:t>
            </a:r>
            <a:endParaRPr lang="en-US" sz="2400" b="1" dirty="0"/>
          </a:p>
        </p:txBody>
      </p:sp>
      <p:sp>
        <p:nvSpPr>
          <p:cNvPr id="11" name="TextBox 10"/>
          <p:cNvSpPr txBox="1"/>
          <p:nvPr/>
        </p:nvSpPr>
        <p:spPr>
          <a:xfrm>
            <a:off x="457200" y="2331184"/>
            <a:ext cx="3886200" cy="1631216"/>
          </a:xfrm>
          <a:prstGeom prst="rect">
            <a:avLst/>
          </a:prstGeom>
          <a:noFill/>
        </p:spPr>
        <p:txBody>
          <a:bodyPr wrap="square" rtlCol="0">
            <a:spAutoFit/>
          </a:bodyPr>
          <a:lstStyle/>
          <a:p>
            <a:pPr marL="285750" indent="-285750">
              <a:buFont typeface="Arial" pitchFamily="34" charset="0"/>
              <a:buChar char="•"/>
            </a:pPr>
            <a:r>
              <a:rPr lang="en-US" sz="2000" dirty="0" smtClean="0"/>
              <a:t>High spirited team</a:t>
            </a:r>
          </a:p>
          <a:p>
            <a:pPr marL="285750" indent="-285750">
              <a:buFont typeface="Arial" pitchFamily="34" charset="0"/>
              <a:buChar char="•"/>
            </a:pPr>
            <a:endParaRPr lang="en-US" sz="2000" dirty="0"/>
          </a:p>
          <a:p>
            <a:pPr marL="285750" indent="-285750">
              <a:buFont typeface="Arial" pitchFamily="34" charset="0"/>
              <a:buChar char="•"/>
            </a:pPr>
            <a:r>
              <a:rPr lang="en-US" sz="2000" dirty="0" smtClean="0"/>
              <a:t>Reusable process</a:t>
            </a:r>
          </a:p>
          <a:p>
            <a:pPr marL="285750" indent="-285750">
              <a:buFont typeface="Arial" pitchFamily="34" charset="0"/>
              <a:buChar char="•"/>
            </a:pPr>
            <a:endParaRPr lang="en-US" sz="2000" dirty="0"/>
          </a:p>
          <a:p>
            <a:pPr marL="285750" indent="-285750">
              <a:buFont typeface="Arial" pitchFamily="34" charset="0"/>
              <a:buChar char="•"/>
            </a:pPr>
            <a:r>
              <a:rPr lang="en-US" sz="2000" dirty="0" smtClean="0"/>
              <a:t>More value for the client</a:t>
            </a:r>
            <a:endParaRPr lang="en-US" sz="2000" dirty="0"/>
          </a:p>
        </p:txBody>
      </p:sp>
      <p:sp>
        <p:nvSpPr>
          <p:cNvPr id="19" name="TextBox 18"/>
          <p:cNvSpPr txBox="1"/>
          <p:nvPr/>
        </p:nvSpPr>
        <p:spPr>
          <a:xfrm>
            <a:off x="4953000" y="2362499"/>
            <a:ext cx="3886200" cy="1938992"/>
          </a:xfrm>
          <a:prstGeom prst="rect">
            <a:avLst/>
          </a:prstGeom>
          <a:noFill/>
        </p:spPr>
        <p:txBody>
          <a:bodyPr wrap="square" rtlCol="0">
            <a:spAutoFit/>
          </a:bodyPr>
          <a:lstStyle/>
          <a:p>
            <a:pPr marL="285750" indent="-285750">
              <a:buFont typeface="Arial" pitchFamily="34" charset="0"/>
              <a:buChar char="•"/>
            </a:pPr>
            <a:r>
              <a:rPr lang="en-US" sz="2000" dirty="0" smtClean="0"/>
              <a:t>Loss of 640 Studio hours</a:t>
            </a:r>
          </a:p>
          <a:p>
            <a:pPr marL="285750" indent="-285750">
              <a:buFont typeface="Arial" pitchFamily="34" charset="0"/>
              <a:buChar char="•"/>
            </a:pPr>
            <a:endParaRPr lang="en-US" sz="2000" dirty="0"/>
          </a:p>
          <a:p>
            <a:pPr marL="285750" indent="-285750">
              <a:buFont typeface="Arial" pitchFamily="34" charset="0"/>
              <a:buChar char="•"/>
            </a:pPr>
            <a:r>
              <a:rPr lang="en-US" sz="2000" dirty="0" smtClean="0"/>
              <a:t>Would take 7 weeks to catch up</a:t>
            </a:r>
          </a:p>
          <a:p>
            <a:pPr marL="285750" indent="-285750">
              <a:buFont typeface="Arial" pitchFamily="34" charset="0"/>
              <a:buChar char="•"/>
            </a:pPr>
            <a:endParaRPr lang="en-US" sz="2000" dirty="0"/>
          </a:p>
          <a:p>
            <a:pPr marL="285750" indent="-285750">
              <a:buFont typeface="Arial" pitchFamily="34" charset="0"/>
              <a:buChar char="•"/>
            </a:pPr>
            <a:r>
              <a:rPr lang="en-US" sz="2000" dirty="0" smtClean="0"/>
              <a:t>Less remaining time to finish project</a:t>
            </a:r>
            <a:endParaRPr lang="en-US" sz="2000" dirty="0"/>
          </a:p>
        </p:txBody>
      </p:sp>
      <p:sp>
        <p:nvSpPr>
          <p:cNvPr id="13" name="TextBox 12"/>
          <p:cNvSpPr txBox="1"/>
          <p:nvPr/>
        </p:nvSpPr>
        <p:spPr>
          <a:xfrm>
            <a:off x="609600" y="4648200"/>
            <a:ext cx="7924800" cy="1569660"/>
          </a:xfrm>
          <a:prstGeom prst="rect">
            <a:avLst/>
          </a:prstGeom>
          <a:noFill/>
        </p:spPr>
        <p:txBody>
          <a:bodyPr wrap="square" rtlCol="0">
            <a:spAutoFit/>
          </a:bodyPr>
          <a:lstStyle/>
          <a:p>
            <a:pPr algn="ctr"/>
            <a:r>
              <a:rPr lang="en-US" sz="2400" b="1" dirty="0" smtClean="0"/>
              <a:t>Decision</a:t>
            </a:r>
          </a:p>
          <a:p>
            <a:pPr algn="ctr"/>
            <a:endParaRPr lang="en-US" sz="2400" dirty="0"/>
          </a:p>
          <a:p>
            <a:pPr algn="ctr"/>
            <a:r>
              <a:rPr lang="en-US" sz="2400" dirty="0" smtClean="0"/>
              <a:t>If there is no catastrophic reason then team would not like to change the project</a:t>
            </a:r>
            <a:endParaRPr lang="en-US" sz="2400" dirty="0"/>
          </a:p>
        </p:txBody>
      </p:sp>
    </p:spTree>
    <p:extLst>
      <p:ext uri="{BB962C8B-B14F-4D97-AF65-F5344CB8AC3E}">
        <p14:creationId xmlns:p14="http://schemas.microsoft.com/office/powerpoint/2010/main" val="386406180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 Analysis for Project Change</a:t>
            </a:r>
            <a:endParaRPr lang="en-US" dirty="0"/>
          </a:p>
        </p:txBody>
      </p:sp>
      <p:sp>
        <p:nvSpPr>
          <p:cNvPr id="5" name="슬라이드 번호 개체 틀 4"/>
          <p:cNvSpPr>
            <a:spLocks noGrp="1"/>
          </p:cNvSpPr>
          <p:nvPr>
            <p:ph type="sldNum" sz="quarter" idx="12"/>
          </p:nvPr>
        </p:nvSpPr>
        <p:spPr/>
        <p:txBody>
          <a:bodyPr/>
          <a:lstStyle/>
          <a:p>
            <a:fld id="{C8543539-7BAA-46DC-B70F-B410051F05C1}" type="slidenum">
              <a:rPr lang="en-US" smtClean="0">
                <a:solidFill>
                  <a:prstClr val="black">
                    <a:tint val="75000"/>
                  </a:prstClr>
                </a:solidFill>
              </a:rPr>
              <a:pPr/>
              <a:t>103</a:t>
            </a:fld>
            <a:endParaRPr lang="en-US" dirty="0">
              <a:solidFill>
                <a:prstClr val="black">
                  <a:tint val="75000"/>
                </a:prstClr>
              </a:solidFill>
            </a:endParaRPr>
          </a:p>
        </p:txBody>
      </p:sp>
      <p:pic>
        <p:nvPicPr>
          <p:cNvPr id="23561" name="Picture 9" descr="SharePoint 2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36525"/>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1676400"/>
            <a:ext cx="8686800" cy="4431983"/>
          </a:xfrm>
          <a:prstGeom prst="rect">
            <a:avLst/>
          </a:prstGeom>
          <a:noFill/>
        </p:spPr>
        <p:txBody>
          <a:bodyPr wrap="square" rtlCol="0">
            <a:spAutoFit/>
          </a:bodyPr>
          <a:lstStyle/>
          <a:p>
            <a:r>
              <a:rPr lang="en-US" sz="2400" dirty="0" smtClean="0"/>
              <a:t>Total studio hours for 12 weeks: 640 hours</a:t>
            </a:r>
          </a:p>
          <a:p>
            <a:pPr lvl="1"/>
            <a:r>
              <a:rPr lang="en-US" dirty="0" smtClean="0"/>
              <a:t> = (6.25 + 9.666667 + 9.458333 + 8.5 + 10.166667 + 10.85 + 15 + 10.116667 </a:t>
            </a:r>
          </a:p>
          <a:p>
            <a:pPr lvl="1"/>
            <a:r>
              <a:rPr lang="en-US" dirty="0" smtClean="0"/>
              <a:t>+ 12.2 + 12.75    + 11.55 + 11.633333) x 5  </a:t>
            </a:r>
            <a:endParaRPr lang="en-US" dirty="0"/>
          </a:p>
          <a:p>
            <a:endParaRPr lang="en-US" sz="2400" dirty="0" smtClean="0"/>
          </a:p>
          <a:p>
            <a:r>
              <a:rPr lang="en-US" sz="2400" dirty="0" smtClean="0"/>
              <a:t>Time utilized for project:</a:t>
            </a:r>
          </a:p>
          <a:p>
            <a:pPr lvl="1"/>
            <a:r>
              <a:rPr lang="en-US" dirty="0" smtClean="0"/>
              <a:t> = Total hours – Time spent in </a:t>
            </a:r>
            <a:r>
              <a:rPr lang="en-US" dirty="0" err="1" smtClean="0"/>
              <a:t>Bootcamp</a:t>
            </a:r>
            <a:endParaRPr lang="en-US" dirty="0" smtClean="0"/>
          </a:p>
          <a:p>
            <a:pPr lvl="1"/>
            <a:r>
              <a:rPr lang="en-US" dirty="0"/>
              <a:t> </a:t>
            </a:r>
            <a:r>
              <a:rPr lang="en-US" dirty="0" smtClean="0"/>
              <a:t>= 512 hours</a:t>
            </a:r>
          </a:p>
          <a:p>
            <a:endParaRPr lang="en-US" dirty="0" smtClean="0"/>
          </a:p>
          <a:p>
            <a:r>
              <a:rPr lang="en-US" sz="2400" dirty="0" smtClean="0"/>
              <a:t>Time spent in two iterations:</a:t>
            </a:r>
          </a:p>
          <a:p>
            <a:pPr lvl="1"/>
            <a:r>
              <a:rPr lang="en-US" dirty="0" smtClean="0"/>
              <a:t> = Time spent in iteration 1 + Time spent in iteration 2</a:t>
            </a:r>
          </a:p>
          <a:p>
            <a:pPr lvl="1"/>
            <a:r>
              <a:rPr lang="en-US" dirty="0"/>
              <a:t> </a:t>
            </a:r>
            <a:r>
              <a:rPr lang="en-US" dirty="0" smtClean="0"/>
              <a:t>= 70 + 50</a:t>
            </a:r>
          </a:p>
          <a:p>
            <a:pPr lvl="1"/>
            <a:r>
              <a:rPr lang="en-US" dirty="0"/>
              <a:t> </a:t>
            </a:r>
            <a:r>
              <a:rPr lang="en-US" dirty="0" smtClean="0"/>
              <a:t>= 120 hours</a:t>
            </a:r>
          </a:p>
          <a:p>
            <a:pPr lvl="1"/>
            <a:endParaRPr lang="en-US" dirty="0" smtClean="0"/>
          </a:p>
          <a:p>
            <a:endParaRPr lang="en-US" sz="2400" dirty="0" smtClean="0"/>
          </a:p>
        </p:txBody>
      </p:sp>
    </p:spTree>
    <p:extLst>
      <p:ext uri="{BB962C8B-B14F-4D97-AF65-F5344CB8AC3E}">
        <p14:creationId xmlns:p14="http://schemas.microsoft.com/office/powerpoint/2010/main" val="103762877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 Analysis for Project Change</a:t>
            </a:r>
            <a:endParaRPr lang="en-US" dirty="0"/>
          </a:p>
        </p:txBody>
      </p:sp>
      <p:sp>
        <p:nvSpPr>
          <p:cNvPr id="5" name="슬라이드 번호 개체 틀 4"/>
          <p:cNvSpPr>
            <a:spLocks noGrp="1"/>
          </p:cNvSpPr>
          <p:nvPr>
            <p:ph type="sldNum" sz="quarter" idx="12"/>
          </p:nvPr>
        </p:nvSpPr>
        <p:spPr/>
        <p:txBody>
          <a:bodyPr/>
          <a:lstStyle/>
          <a:p>
            <a:fld id="{C8543539-7BAA-46DC-B70F-B410051F05C1}" type="slidenum">
              <a:rPr lang="en-US" smtClean="0">
                <a:solidFill>
                  <a:prstClr val="black">
                    <a:tint val="75000"/>
                  </a:prstClr>
                </a:solidFill>
              </a:rPr>
              <a:pPr/>
              <a:t>104</a:t>
            </a:fld>
            <a:endParaRPr lang="en-US" dirty="0">
              <a:solidFill>
                <a:prstClr val="black">
                  <a:tint val="75000"/>
                </a:prstClr>
              </a:solidFill>
            </a:endParaRPr>
          </a:p>
        </p:txBody>
      </p:sp>
      <p:pic>
        <p:nvPicPr>
          <p:cNvPr id="23561" name="Picture 9" descr="SharePoint 2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36525"/>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1676400"/>
            <a:ext cx="8686800" cy="4339650"/>
          </a:xfrm>
          <a:prstGeom prst="rect">
            <a:avLst/>
          </a:prstGeom>
          <a:noFill/>
        </p:spPr>
        <p:txBody>
          <a:bodyPr wrap="square" rtlCol="0">
            <a:spAutoFit/>
          </a:bodyPr>
          <a:lstStyle/>
          <a:p>
            <a:r>
              <a:rPr lang="en-US" sz="2400" dirty="0" smtClean="0"/>
              <a:t>Time spent on project before OUP adoption:</a:t>
            </a:r>
          </a:p>
          <a:p>
            <a:pPr lvl="1"/>
            <a:r>
              <a:rPr lang="en-US" dirty="0"/>
              <a:t> </a:t>
            </a:r>
            <a:r>
              <a:rPr lang="en-US" dirty="0" smtClean="0"/>
              <a:t>= Total time spent on project – Time spent in two iterations</a:t>
            </a:r>
          </a:p>
          <a:p>
            <a:pPr lvl="1"/>
            <a:r>
              <a:rPr lang="en-US" dirty="0"/>
              <a:t> </a:t>
            </a:r>
            <a:r>
              <a:rPr lang="en-US" dirty="0" smtClean="0"/>
              <a:t>= 512 – 120</a:t>
            </a:r>
          </a:p>
          <a:p>
            <a:pPr lvl="1"/>
            <a:r>
              <a:rPr lang="en-US" dirty="0"/>
              <a:t> </a:t>
            </a:r>
            <a:r>
              <a:rPr lang="en-US" dirty="0" smtClean="0"/>
              <a:t>= 392 hours</a:t>
            </a:r>
          </a:p>
          <a:p>
            <a:endParaRPr lang="en-US" dirty="0"/>
          </a:p>
          <a:p>
            <a:r>
              <a:rPr lang="en-US" sz="2400" dirty="0" smtClean="0"/>
              <a:t>Effective time spent before OUP adoption:</a:t>
            </a:r>
          </a:p>
          <a:p>
            <a:pPr lvl="1"/>
            <a:r>
              <a:rPr lang="en-US" dirty="0" smtClean="0"/>
              <a:t> = 50% of 392</a:t>
            </a:r>
          </a:p>
          <a:p>
            <a:pPr lvl="1"/>
            <a:r>
              <a:rPr lang="en-US" dirty="0"/>
              <a:t> </a:t>
            </a:r>
            <a:r>
              <a:rPr lang="en-US" dirty="0" smtClean="0"/>
              <a:t>= 200 hours (</a:t>
            </a:r>
            <a:r>
              <a:rPr lang="en-US" dirty="0" err="1" smtClean="0"/>
              <a:t>approx</a:t>
            </a:r>
            <a:r>
              <a:rPr lang="en-US" dirty="0" smtClean="0"/>
              <a:t>)</a:t>
            </a:r>
          </a:p>
          <a:p>
            <a:pPr lvl="1"/>
            <a:endParaRPr lang="en-US" dirty="0"/>
          </a:p>
          <a:p>
            <a:r>
              <a:rPr lang="en-US" sz="2400" dirty="0" smtClean="0"/>
              <a:t>Number of total hours lost:</a:t>
            </a:r>
          </a:p>
          <a:p>
            <a:pPr lvl="1"/>
            <a:r>
              <a:rPr lang="en-US" dirty="0" smtClean="0"/>
              <a:t> = Effective time spent before process adoption + Time spent in two iterations</a:t>
            </a:r>
          </a:p>
          <a:p>
            <a:pPr lvl="1"/>
            <a:r>
              <a:rPr lang="en-US" dirty="0"/>
              <a:t> </a:t>
            </a:r>
            <a:r>
              <a:rPr lang="en-US" dirty="0" smtClean="0"/>
              <a:t>= 200 + 120</a:t>
            </a:r>
          </a:p>
          <a:p>
            <a:pPr lvl="1"/>
            <a:r>
              <a:rPr lang="en-US" dirty="0"/>
              <a:t> </a:t>
            </a:r>
            <a:r>
              <a:rPr lang="en-US" dirty="0" smtClean="0"/>
              <a:t>= 320 hours = 7 weeks of work</a:t>
            </a:r>
          </a:p>
          <a:p>
            <a:endParaRPr lang="en-US" sz="2400" dirty="0" smtClean="0"/>
          </a:p>
        </p:txBody>
      </p:sp>
    </p:spTree>
    <p:extLst>
      <p:ext uri="{BB962C8B-B14F-4D97-AF65-F5344CB8AC3E}">
        <p14:creationId xmlns:p14="http://schemas.microsoft.com/office/powerpoint/2010/main" val="40455008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0838"/>
            <a:ext cx="8458200" cy="868362"/>
          </a:xfrm>
        </p:spPr>
        <p:txBody>
          <a:bodyPr>
            <a:normAutofit/>
          </a:bodyPr>
          <a:lstStyle/>
          <a:p>
            <a:r>
              <a:rPr lang="en-US" dirty="0" smtClean="0"/>
              <a:t>Criteria for Framework Selection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1980838"/>
              </p:ext>
            </p:extLst>
          </p:nvPr>
        </p:nvGraphicFramePr>
        <p:xfrm>
          <a:off x="1371600" y="2426462"/>
          <a:ext cx="5881554" cy="3154680"/>
        </p:xfrm>
        <a:graphic>
          <a:graphicData uri="http://schemas.openxmlformats.org/drawingml/2006/table">
            <a:tbl>
              <a:tblPr firstRow="1" firstCol="1" bandRow="1">
                <a:tableStyleId>{3B4B98B0-60AC-42C2-AFA5-B58CD77FA1E5}</a:tableStyleId>
              </a:tblPr>
              <a:tblGrid>
                <a:gridCol w="2631015"/>
                <a:gridCol w="1427066"/>
                <a:gridCol w="1823473"/>
              </a:tblGrid>
              <a:tr h="409575">
                <a:tc>
                  <a:txBody>
                    <a:bodyPr/>
                    <a:lstStyle/>
                    <a:p>
                      <a:pPr marL="0" marR="0" algn="l">
                        <a:lnSpc>
                          <a:spcPct val="115000"/>
                        </a:lnSpc>
                        <a:spcBef>
                          <a:spcPts val="0"/>
                        </a:spcBef>
                        <a:spcAft>
                          <a:spcPts val="0"/>
                        </a:spcAft>
                      </a:pPr>
                      <a:r>
                        <a:rPr lang="en-US" sz="1800" dirty="0">
                          <a:effectLst/>
                        </a:rPr>
                        <a:t>Criteria</a:t>
                      </a:r>
                      <a:endParaRPr lang="en-US" sz="1800" dirty="0">
                        <a:effectLst/>
                        <a:latin typeface="Calibri"/>
                        <a:ea typeface="Malgun Gothic"/>
                        <a:cs typeface="Times New Roman"/>
                      </a:endParaRPr>
                    </a:p>
                  </a:txBody>
                  <a:tcPr marL="68580" marR="68580" marT="0" marB="0" anchor="ctr"/>
                </a:tc>
                <a:tc>
                  <a:txBody>
                    <a:bodyPr/>
                    <a:lstStyle/>
                    <a:p>
                      <a:pPr marL="0" marR="0" algn="l">
                        <a:lnSpc>
                          <a:spcPct val="115000"/>
                        </a:lnSpc>
                        <a:spcBef>
                          <a:spcPts val="0"/>
                        </a:spcBef>
                        <a:spcAft>
                          <a:spcPts val="0"/>
                        </a:spcAft>
                      </a:pPr>
                      <a:r>
                        <a:rPr lang="en-US" sz="1800" dirty="0" smtClean="0">
                          <a:effectLst/>
                          <a:latin typeface="Calibri"/>
                          <a:ea typeface="Malgun Gothic"/>
                          <a:cs typeface="Times New Roman"/>
                        </a:rPr>
                        <a:t>Importance to Project</a:t>
                      </a:r>
                      <a:endParaRPr lang="en-US" sz="1800" dirty="0">
                        <a:effectLst/>
                        <a:latin typeface="Calibri"/>
                        <a:ea typeface="Malgun Gothic"/>
                        <a:cs typeface="Times New Roman"/>
                      </a:endParaRPr>
                    </a:p>
                  </a:txBody>
                  <a:tcPr marL="68580" marR="68580" marT="0" marB="0" anchor="ctr"/>
                </a:tc>
                <a:tc>
                  <a:txBody>
                    <a:bodyPr/>
                    <a:lstStyle/>
                    <a:p>
                      <a:pPr marL="0" marR="0" algn="l">
                        <a:lnSpc>
                          <a:spcPct val="115000"/>
                        </a:lnSpc>
                        <a:spcBef>
                          <a:spcPts val="0"/>
                        </a:spcBef>
                        <a:spcAft>
                          <a:spcPts val="0"/>
                        </a:spcAft>
                      </a:pPr>
                      <a:r>
                        <a:rPr lang="en-US" sz="1800" dirty="0" smtClean="0">
                          <a:effectLst/>
                          <a:latin typeface="Calibri"/>
                          <a:ea typeface="Malgun Gothic"/>
                          <a:cs typeface="Times New Roman"/>
                        </a:rPr>
                        <a:t>OUP</a:t>
                      </a:r>
                      <a:r>
                        <a:rPr lang="en-US" sz="1800" baseline="0" dirty="0" smtClean="0">
                          <a:effectLst/>
                          <a:latin typeface="Calibri"/>
                          <a:ea typeface="Malgun Gothic"/>
                          <a:cs typeface="Times New Roman"/>
                        </a:rPr>
                        <a:t> Meets Need</a:t>
                      </a:r>
                      <a:endParaRPr lang="en-US" sz="1800" dirty="0">
                        <a:effectLst/>
                        <a:latin typeface="Calibri"/>
                        <a:ea typeface="Malgun Gothic"/>
                        <a:cs typeface="Times New Roman"/>
                      </a:endParaRPr>
                    </a:p>
                  </a:txBody>
                  <a:tcPr marL="68580" marR="68580" marT="0" marB="0" anchor="ctr"/>
                </a:tc>
              </a:tr>
              <a:tr h="219075">
                <a:tc>
                  <a:txBody>
                    <a:bodyPr/>
                    <a:lstStyle/>
                    <a:p>
                      <a:pPr marL="0" marR="0" algn="l">
                        <a:lnSpc>
                          <a:spcPct val="115000"/>
                        </a:lnSpc>
                        <a:spcBef>
                          <a:spcPts val="0"/>
                        </a:spcBef>
                        <a:spcAft>
                          <a:spcPts val="0"/>
                        </a:spcAft>
                      </a:pPr>
                      <a:r>
                        <a:rPr lang="en-US" sz="1800" b="0" dirty="0">
                          <a:effectLst/>
                        </a:rPr>
                        <a:t>Traceability</a:t>
                      </a:r>
                      <a:endParaRPr lang="en-US" sz="1800" b="0" dirty="0">
                        <a:effectLst/>
                        <a:latin typeface="Calibri"/>
                        <a:ea typeface="Malgun Gothic"/>
                        <a:cs typeface="Times New Roman"/>
                      </a:endParaRPr>
                    </a:p>
                  </a:txBody>
                  <a:tcPr marL="68580" marR="68580" marT="0" marB="0" anchor="b"/>
                </a:tc>
                <a:tc>
                  <a:txBody>
                    <a:bodyPr/>
                    <a:lstStyle/>
                    <a:p>
                      <a:pPr marL="0" marR="0" algn="l">
                        <a:lnSpc>
                          <a:spcPct val="115000"/>
                        </a:lnSpc>
                        <a:spcBef>
                          <a:spcPts val="0"/>
                        </a:spcBef>
                        <a:spcAft>
                          <a:spcPts val="0"/>
                        </a:spcAft>
                      </a:pPr>
                      <a:r>
                        <a:rPr lang="en-US" sz="1800" b="0" dirty="0" smtClean="0">
                          <a:effectLst/>
                          <a:latin typeface="Calibri"/>
                          <a:ea typeface="Malgun Gothic"/>
                          <a:cs typeface="Times New Roman"/>
                        </a:rPr>
                        <a:t>Medium</a:t>
                      </a:r>
                      <a:endParaRPr lang="en-US" sz="1800" b="0" dirty="0">
                        <a:effectLst/>
                        <a:latin typeface="Calibri"/>
                        <a:ea typeface="Malgun Gothic"/>
                        <a:cs typeface="Times New Roman"/>
                      </a:endParaRPr>
                    </a:p>
                  </a:txBody>
                  <a:tcPr marL="68580" marR="68580" marT="0" marB="0" anchor="b"/>
                </a:tc>
                <a:tc>
                  <a:txBody>
                    <a:bodyPr/>
                    <a:lstStyle/>
                    <a:p>
                      <a:pPr marL="0" marR="0" algn="l">
                        <a:lnSpc>
                          <a:spcPct val="115000"/>
                        </a:lnSpc>
                        <a:spcBef>
                          <a:spcPts val="0"/>
                        </a:spcBef>
                        <a:spcAft>
                          <a:spcPts val="0"/>
                        </a:spcAft>
                      </a:pPr>
                      <a:endParaRPr lang="en-US" sz="1800" b="0" dirty="0">
                        <a:effectLst/>
                        <a:latin typeface="Calibri"/>
                        <a:ea typeface="Malgun Gothic"/>
                        <a:cs typeface="Times New Roman"/>
                      </a:endParaRPr>
                    </a:p>
                  </a:txBody>
                  <a:tcPr marL="68580" marR="68580" marT="0" marB="0" anchor="b"/>
                </a:tc>
              </a:tr>
              <a:tr h="219075">
                <a:tc>
                  <a:txBody>
                    <a:bodyPr/>
                    <a:lstStyle/>
                    <a:p>
                      <a:pPr marL="0" marR="0" algn="l">
                        <a:lnSpc>
                          <a:spcPct val="115000"/>
                        </a:lnSpc>
                        <a:spcBef>
                          <a:spcPts val="0"/>
                        </a:spcBef>
                        <a:spcAft>
                          <a:spcPts val="0"/>
                        </a:spcAft>
                      </a:pPr>
                      <a:r>
                        <a:rPr lang="en-US" sz="1800" b="0" dirty="0">
                          <a:effectLst/>
                        </a:rPr>
                        <a:t>Architecture</a:t>
                      </a:r>
                      <a:endParaRPr lang="en-US" sz="1800" b="0" dirty="0">
                        <a:effectLst/>
                        <a:latin typeface="Calibri"/>
                        <a:ea typeface="Malgun Gothic"/>
                        <a:cs typeface="Times New Roman"/>
                      </a:endParaRPr>
                    </a:p>
                  </a:txBody>
                  <a:tcPr marL="68580" marR="68580" marT="0" marB="0" anchor="b"/>
                </a:tc>
                <a:tc>
                  <a:txBody>
                    <a:bodyPr/>
                    <a:lstStyle/>
                    <a:p>
                      <a:pPr marL="0" marR="0" algn="l">
                        <a:lnSpc>
                          <a:spcPct val="115000"/>
                        </a:lnSpc>
                        <a:spcBef>
                          <a:spcPts val="0"/>
                        </a:spcBef>
                        <a:spcAft>
                          <a:spcPts val="0"/>
                        </a:spcAft>
                      </a:pPr>
                      <a:r>
                        <a:rPr lang="en-US" sz="1800" b="0" dirty="0" smtClean="0">
                          <a:effectLst/>
                          <a:latin typeface="Calibri"/>
                          <a:ea typeface="Malgun Gothic"/>
                          <a:cs typeface="Times New Roman"/>
                        </a:rPr>
                        <a:t>High</a:t>
                      </a:r>
                      <a:endParaRPr lang="en-US" sz="1800" b="0" dirty="0">
                        <a:effectLst/>
                        <a:latin typeface="Calibri"/>
                        <a:ea typeface="Malgun Gothic"/>
                        <a:cs typeface="Times New Roman"/>
                      </a:endParaRPr>
                    </a:p>
                  </a:txBody>
                  <a:tcPr marL="68580" marR="68580" marT="0" marB="0" anchor="b"/>
                </a:tc>
                <a:tc>
                  <a:txBody>
                    <a:bodyPr/>
                    <a:lstStyle/>
                    <a:p>
                      <a:pPr marL="0" marR="0" algn="l">
                        <a:lnSpc>
                          <a:spcPct val="115000"/>
                        </a:lnSpc>
                        <a:spcBef>
                          <a:spcPts val="0"/>
                        </a:spcBef>
                        <a:spcAft>
                          <a:spcPts val="0"/>
                        </a:spcAft>
                      </a:pPr>
                      <a:endParaRPr lang="en-US" sz="1800" b="0" dirty="0">
                        <a:effectLst/>
                        <a:latin typeface="Calibri"/>
                        <a:ea typeface="Malgun Gothic"/>
                        <a:cs typeface="Times New Roman"/>
                      </a:endParaRPr>
                    </a:p>
                  </a:txBody>
                  <a:tcPr marL="68580" marR="68580" marT="0" marB="0" anchor="b"/>
                </a:tc>
              </a:tr>
              <a:tr h="219075">
                <a:tc>
                  <a:txBody>
                    <a:bodyPr/>
                    <a:lstStyle/>
                    <a:p>
                      <a:pPr marL="0" marR="0" algn="l">
                        <a:lnSpc>
                          <a:spcPct val="115000"/>
                        </a:lnSpc>
                        <a:spcBef>
                          <a:spcPts val="0"/>
                        </a:spcBef>
                        <a:spcAft>
                          <a:spcPts val="0"/>
                        </a:spcAft>
                      </a:pPr>
                      <a:r>
                        <a:rPr lang="en-US" sz="1800" b="0" dirty="0">
                          <a:effectLst/>
                        </a:rPr>
                        <a:t>Tools</a:t>
                      </a:r>
                      <a:endParaRPr lang="en-US" sz="1800" b="0" dirty="0">
                        <a:effectLst/>
                        <a:latin typeface="Calibri"/>
                        <a:ea typeface="Malgun Gothic"/>
                        <a:cs typeface="Times New Roman"/>
                      </a:endParaRPr>
                    </a:p>
                  </a:txBody>
                  <a:tcPr marL="68580" marR="68580" marT="0" marB="0" anchor="b"/>
                </a:tc>
                <a:tc>
                  <a:txBody>
                    <a:bodyPr/>
                    <a:lstStyle/>
                    <a:p>
                      <a:pPr marL="0" marR="0" algn="l">
                        <a:lnSpc>
                          <a:spcPct val="115000"/>
                        </a:lnSpc>
                        <a:spcBef>
                          <a:spcPts val="0"/>
                        </a:spcBef>
                        <a:spcAft>
                          <a:spcPts val="0"/>
                        </a:spcAft>
                      </a:pPr>
                      <a:r>
                        <a:rPr lang="en-US" sz="1800" b="0" dirty="0" smtClean="0">
                          <a:effectLst/>
                          <a:latin typeface="+mn-lt"/>
                          <a:ea typeface="Malgun Gothic"/>
                          <a:cs typeface="Times New Roman"/>
                        </a:rPr>
                        <a:t>Low</a:t>
                      </a:r>
                      <a:endParaRPr lang="en-US" sz="1800" b="0" dirty="0">
                        <a:effectLst/>
                        <a:latin typeface="Calibri"/>
                        <a:ea typeface="Malgun Gothic"/>
                        <a:cs typeface="Times New Roman"/>
                      </a:endParaRPr>
                    </a:p>
                  </a:txBody>
                  <a:tcPr marL="68580" marR="68580" marT="0" marB="0" anchor="b"/>
                </a:tc>
                <a:tc>
                  <a:txBody>
                    <a:bodyPr/>
                    <a:lstStyle/>
                    <a:p>
                      <a:pPr marL="0" marR="0" algn="l">
                        <a:lnSpc>
                          <a:spcPct val="115000"/>
                        </a:lnSpc>
                        <a:spcBef>
                          <a:spcPts val="0"/>
                        </a:spcBef>
                        <a:spcAft>
                          <a:spcPts val="0"/>
                        </a:spcAft>
                      </a:pPr>
                      <a:endParaRPr lang="en-US" sz="1800" b="0" dirty="0">
                        <a:effectLst/>
                        <a:latin typeface="Calibri"/>
                        <a:ea typeface="Malgun Gothic"/>
                        <a:cs typeface="Times New Roman"/>
                      </a:endParaRPr>
                    </a:p>
                  </a:txBody>
                  <a:tcPr marL="68580" marR="68580" marT="0" marB="0" anchor="b"/>
                </a:tc>
              </a:tr>
              <a:tr h="205741">
                <a:tc>
                  <a:txBody>
                    <a:bodyPr/>
                    <a:lstStyle/>
                    <a:p>
                      <a:pPr marL="0" marR="0" algn="l">
                        <a:lnSpc>
                          <a:spcPct val="115000"/>
                        </a:lnSpc>
                        <a:spcBef>
                          <a:spcPts val="0"/>
                        </a:spcBef>
                        <a:spcAft>
                          <a:spcPts val="0"/>
                        </a:spcAft>
                      </a:pPr>
                      <a:r>
                        <a:rPr lang="en-US" sz="1800" b="0" dirty="0">
                          <a:effectLst/>
                        </a:rPr>
                        <a:t>Metrics</a:t>
                      </a:r>
                      <a:endParaRPr lang="en-US" sz="1800" b="0" dirty="0">
                        <a:effectLst/>
                        <a:latin typeface="Calibri"/>
                        <a:ea typeface="Malgun Gothic"/>
                        <a:cs typeface="Times New Roman"/>
                      </a:endParaRPr>
                    </a:p>
                  </a:txBody>
                  <a:tcPr marL="68580" marR="68580" marT="0" marB="0" anchor="b"/>
                </a:tc>
                <a:tc>
                  <a:txBody>
                    <a:bodyPr/>
                    <a:lstStyle/>
                    <a:p>
                      <a:pPr marL="0" marR="0" algn="l">
                        <a:lnSpc>
                          <a:spcPct val="115000"/>
                        </a:lnSpc>
                        <a:spcBef>
                          <a:spcPts val="0"/>
                        </a:spcBef>
                        <a:spcAft>
                          <a:spcPts val="0"/>
                        </a:spcAft>
                      </a:pPr>
                      <a:r>
                        <a:rPr lang="en-US" sz="1800" b="0" dirty="0" smtClean="0">
                          <a:effectLst/>
                          <a:latin typeface="+mn-lt"/>
                          <a:ea typeface="Malgun Gothic"/>
                          <a:cs typeface="Times New Roman"/>
                        </a:rPr>
                        <a:t>Medium</a:t>
                      </a:r>
                      <a:endParaRPr lang="en-US" sz="1800" b="0" dirty="0">
                        <a:effectLst/>
                        <a:latin typeface="Calibri"/>
                        <a:ea typeface="Malgun Gothic"/>
                        <a:cs typeface="Times New Roman"/>
                      </a:endParaRPr>
                    </a:p>
                  </a:txBody>
                  <a:tcPr marL="68580" marR="68580" marT="0" marB="0" anchor="b"/>
                </a:tc>
                <a:tc>
                  <a:txBody>
                    <a:bodyPr/>
                    <a:lstStyle/>
                    <a:p>
                      <a:pPr marL="0" marR="0" algn="l">
                        <a:lnSpc>
                          <a:spcPct val="115000"/>
                        </a:lnSpc>
                        <a:spcBef>
                          <a:spcPts val="0"/>
                        </a:spcBef>
                        <a:spcAft>
                          <a:spcPts val="0"/>
                        </a:spcAft>
                      </a:pPr>
                      <a:endParaRPr lang="en-US" sz="1800" b="0" dirty="0">
                        <a:effectLst/>
                        <a:latin typeface="Calibri"/>
                        <a:ea typeface="Malgun Gothic"/>
                        <a:cs typeface="Times New Roman"/>
                      </a:endParaRPr>
                    </a:p>
                  </a:txBody>
                  <a:tcPr marL="68580" marR="68580" marT="0" marB="0" anchor="b"/>
                </a:tc>
              </a:tr>
              <a:tr h="219075">
                <a:tc>
                  <a:txBody>
                    <a:bodyPr/>
                    <a:lstStyle/>
                    <a:p>
                      <a:pPr marL="0" marR="0" algn="l">
                        <a:lnSpc>
                          <a:spcPct val="115000"/>
                        </a:lnSpc>
                        <a:spcBef>
                          <a:spcPts val="0"/>
                        </a:spcBef>
                        <a:spcAft>
                          <a:spcPts val="0"/>
                        </a:spcAft>
                      </a:pPr>
                      <a:r>
                        <a:rPr lang="en-US" sz="1800" b="0" dirty="0">
                          <a:effectLst/>
                        </a:rPr>
                        <a:t>Documentation</a:t>
                      </a:r>
                      <a:endParaRPr lang="en-US" sz="1800" b="0" dirty="0">
                        <a:effectLst/>
                        <a:latin typeface="Calibri"/>
                        <a:ea typeface="Malgun Gothic"/>
                        <a:cs typeface="Times New Roman"/>
                      </a:endParaRPr>
                    </a:p>
                  </a:txBody>
                  <a:tcPr marL="68580" marR="68580" marT="0" marB="0" anchor="b"/>
                </a:tc>
                <a:tc>
                  <a:txBody>
                    <a:bodyPr/>
                    <a:lstStyle/>
                    <a:p>
                      <a:pPr marL="0" marR="0" algn="l">
                        <a:lnSpc>
                          <a:spcPct val="115000"/>
                        </a:lnSpc>
                        <a:spcBef>
                          <a:spcPts val="0"/>
                        </a:spcBef>
                        <a:spcAft>
                          <a:spcPts val="0"/>
                        </a:spcAft>
                      </a:pPr>
                      <a:r>
                        <a:rPr lang="en-US" sz="1800" b="0" dirty="0" smtClean="0">
                          <a:effectLst/>
                          <a:latin typeface="Calibri"/>
                          <a:ea typeface="Malgun Gothic"/>
                          <a:cs typeface="Times New Roman"/>
                        </a:rPr>
                        <a:t>Low</a:t>
                      </a:r>
                      <a:endParaRPr lang="en-US" sz="1800" b="0" dirty="0">
                        <a:effectLst/>
                        <a:latin typeface="Calibri"/>
                        <a:ea typeface="Malgun Gothic"/>
                        <a:cs typeface="Times New Roman"/>
                      </a:endParaRPr>
                    </a:p>
                  </a:txBody>
                  <a:tcPr marL="68580" marR="68580" marT="0" marB="0" anchor="b"/>
                </a:tc>
                <a:tc>
                  <a:txBody>
                    <a:bodyPr/>
                    <a:lstStyle/>
                    <a:p>
                      <a:pPr marL="0" marR="0" algn="l">
                        <a:lnSpc>
                          <a:spcPct val="115000"/>
                        </a:lnSpc>
                        <a:spcBef>
                          <a:spcPts val="0"/>
                        </a:spcBef>
                        <a:spcAft>
                          <a:spcPts val="0"/>
                        </a:spcAft>
                      </a:pPr>
                      <a:endParaRPr lang="en-US" sz="1800" b="0" dirty="0">
                        <a:effectLst/>
                        <a:latin typeface="Calibri"/>
                        <a:ea typeface="Malgun Gothic"/>
                        <a:cs typeface="Times New Roman"/>
                      </a:endParaRPr>
                    </a:p>
                  </a:txBody>
                  <a:tcPr marL="68580" marR="68580" marT="0" marB="0" anchor="b"/>
                </a:tc>
              </a:tr>
              <a:tr h="219075">
                <a:tc>
                  <a:txBody>
                    <a:bodyPr/>
                    <a:lstStyle/>
                    <a:p>
                      <a:pPr marL="0" marR="0" algn="l">
                        <a:lnSpc>
                          <a:spcPct val="115000"/>
                        </a:lnSpc>
                        <a:spcBef>
                          <a:spcPts val="0"/>
                        </a:spcBef>
                        <a:spcAft>
                          <a:spcPts val="0"/>
                        </a:spcAft>
                      </a:pPr>
                      <a:r>
                        <a:rPr lang="en-US" sz="1800" b="0" dirty="0" smtClean="0">
                          <a:effectLst/>
                        </a:rPr>
                        <a:t>Overhead</a:t>
                      </a:r>
                      <a:endParaRPr lang="en-US" sz="1800" b="0" dirty="0">
                        <a:effectLst/>
                        <a:latin typeface="Calibri"/>
                        <a:ea typeface="Malgun Gothic"/>
                        <a:cs typeface="Times New Roman"/>
                      </a:endParaRPr>
                    </a:p>
                  </a:txBody>
                  <a:tcPr marL="68580" marR="68580" marT="0" marB="0" anchor="b"/>
                </a:tc>
                <a:tc>
                  <a:txBody>
                    <a:bodyPr/>
                    <a:lstStyle/>
                    <a:p>
                      <a:pPr marL="0" marR="0" algn="l">
                        <a:lnSpc>
                          <a:spcPct val="115000"/>
                        </a:lnSpc>
                        <a:spcBef>
                          <a:spcPts val="0"/>
                        </a:spcBef>
                        <a:spcAft>
                          <a:spcPts val="0"/>
                        </a:spcAft>
                      </a:pPr>
                      <a:r>
                        <a:rPr lang="en-US" sz="1800" b="0" dirty="0" smtClean="0">
                          <a:effectLst/>
                          <a:latin typeface="+mn-lt"/>
                          <a:ea typeface="Malgun Gothic"/>
                          <a:cs typeface="Times New Roman"/>
                        </a:rPr>
                        <a:t>Low</a:t>
                      </a:r>
                      <a:endParaRPr lang="en-US" sz="1800" b="0" dirty="0">
                        <a:effectLst/>
                        <a:latin typeface="Calibri"/>
                        <a:ea typeface="Malgun Gothic"/>
                        <a:cs typeface="Times New Roman"/>
                      </a:endParaRPr>
                    </a:p>
                  </a:txBody>
                  <a:tcPr marL="68580" marR="68580" marT="0" marB="0" anchor="b"/>
                </a:tc>
                <a:tc>
                  <a:txBody>
                    <a:bodyPr/>
                    <a:lstStyle/>
                    <a:p>
                      <a:pPr marL="0" marR="0" algn="l">
                        <a:lnSpc>
                          <a:spcPct val="115000"/>
                        </a:lnSpc>
                        <a:spcBef>
                          <a:spcPts val="0"/>
                        </a:spcBef>
                        <a:spcAft>
                          <a:spcPts val="0"/>
                        </a:spcAft>
                      </a:pPr>
                      <a:endParaRPr lang="en-US" sz="1800" b="0" dirty="0">
                        <a:effectLst/>
                        <a:latin typeface="Calibri"/>
                        <a:ea typeface="Malgun Gothic"/>
                        <a:cs typeface="Times New Roman"/>
                      </a:endParaRPr>
                    </a:p>
                  </a:txBody>
                  <a:tcPr marL="68580" marR="68580" marT="0" marB="0" anchor="b"/>
                </a:tc>
              </a:tr>
              <a:tr h="219075">
                <a:tc>
                  <a:txBody>
                    <a:bodyPr/>
                    <a:lstStyle/>
                    <a:p>
                      <a:pPr marL="0" marR="0" algn="l">
                        <a:lnSpc>
                          <a:spcPct val="115000"/>
                        </a:lnSpc>
                        <a:spcBef>
                          <a:spcPts val="0"/>
                        </a:spcBef>
                        <a:spcAft>
                          <a:spcPts val="0"/>
                        </a:spcAft>
                      </a:pPr>
                      <a:r>
                        <a:rPr lang="en-US" sz="1800" b="0" dirty="0">
                          <a:effectLst/>
                        </a:rPr>
                        <a:t>Risk Control</a:t>
                      </a:r>
                      <a:endParaRPr lang="en-US" sz="1800" b="0" dirty="0">
                        <a:effectLst/>
                        <a:latin typeface="Calibri"/>
                        <a:ea typeface="Malgun Gothic"/>
                        <a:cs typeface="Times New Roman"/>
                      </a:endParaRPr>
                    </a:p>
                  </a:txBody>
                  <a:tcPr marL="68580" marR="68580" marT="0" marB="0" anchor="b"/>
                </a:tc>
                <a:tc>
                  <a:txBody>
                    <a:bodyPr/>
                    <a:lstStyle/>
                    <a:p>
                      <a:pPr marL="0" marR="0" algn="l">
                        <a:lnSpc>
                          <a:spcPct val="115000"/>
                        </a:lnSpc>
                        <a:spcBef>
                          <a:spcPts val="0"/>
                        </a:spcBef>
                        <a:spcAft>
                          <a:spcPts val="0"/>
                        </a:spcAft>
                      </a:pPr>
                      <a:r>
                        <a:rPr lang="en-US" sz="1800" b="0" dirty="0" smtClean="0">
                          <a:effectLst/>
                          <a:latin typeface="+mn-lt"/>
                          <a:ea typeface="Malgun Gothic"/>
                          <a:cs typeface="Times New Roman"/>
                        </a:rPr>
                        <a:t>Medium</a:t>
                      </a:r>
                      <a:endParaRPr lang="en-US" sz="1800" b="0" dirty="0">
                        <a:effectLst/>
                        <a:latin typeface="Calibri"/>
                        <a:ea typeface="Malgun Gothic"/>
                        <a:cs typeface="Times New Roman"/>
                      </a:endParaRPr>
                    </a:p>
                  </a:txBody>
                  <a:tcPr marL="68580" marR="68580" marT="0" marB="0" anchor="b"/>
                </a:tc>
                <a:tc>
                  <a:txBody>
                    <a:bodyPr/>
                    <a:lstStyle/>
                    <a:p>
                      <a:pPr marL="0" marR="0" algn="l">
                        <a:lnSpc>
                          <a:spcPct val="115000"/>
                        </a:lnSpc>
                        <a:spcBef>
                          <a:spcPts val="0"/>
                        </a:spcBef>
                        <a:spcAft>
                          <a:spcPts val="0"/>
                        </a:spcAft>
                      </a:pPr>
                      <a:endParaRPr lang="en-US" sz="1800" b="0" dirty="0">
                        <a:effectLst/>
                        <a:latin typeface="Calibri"/>
                        <a:ea typeface="Malgun Gothic"/>
                        <a:cs typeface="Times New Roman"/>
                      </a:endParaRPr>
                    </a:p>
                  </a:txBody>
                  <a:tcPr marL="68580" marR="68580" marT="0" marB="0" anchor="b"/>
                </a:tc>
              </a:tr>
              <a:tr h="219075">
                <a:tc>
                  <a:txBody>
                    <a:bodyPr/>
                    <a:lstStyle/>
                    <a:p>
                      <a:pPr marL="0" marR="0" algn="l">
                        <a:lnSpc>
                          <a:spcPct val="115000"/>
                        </a:lnSpc>
                        <a:spcBef>
                          <a:spcPts val="0"/>
                        </a:spcBef>
                        <a:spcAft>
                          <a:spcPts val="0"/>
                        </a:spcAft>
                      </a:pPr>
                      <a:r>
                        <a:rPr lang="en-US" sz="1800" b="0" dirty="0">
                          <a:effectLst/>
                        </a:rPr>
                        <a:t>Stakeholder Involvement</a:t>
                      </a:r>
                      <a:endParaRPr lang="en-US" sz="1800" b="0" dirty="0">
                        <a:effectLst/>
                        <a:latin typeface="Calibri"/>
                        <a:ea typeface="Malgun Gothic"/>
                        <a:cs typeface="Times New Roman"/>
                      </a:endParaRPr>
                    </a:p>
                  </a:txBody>
                  <a:tcPr marL="68580" marR="68580" marT="0" marB="0" anchor="b"/>
                </a:tc>
                <a:tc>
                  <a:txBody>
                    <a:bodyPr/>
                    <a:lstStyle/>
                    <a:p>
                      <a:pPr marL="0" marR="0" algn="l">
                        <a:lnSpc>
                          <a:spcPct val="115000"/>
                        </a:lnSpc>
                        <a:spcBef>
                          <a:spcPts val="0"/>
                        </a:spcBef>
                        <a:spcAft>
                          <a:spcPts val="0"/>
                        </a:spcAft>
                      </a:pPr>
                      <a:r>
                        <a:rPr lang="en-US" sz="1800" b="0" dirty="0" smtClean="0">
                          <a:effectLst/>
                          <a:latin typeface="+mn-lt"/>
                          <a:ea typeface="Malgun Gothic"/>
                          <a:cs typeface="Times New Roman"/>
                        </a:rPr>
                        <a:t>Medium</a:t>
                      </a:r>
                      <a:endParaRPr lang="en-US" sz="1800" b="0" dirty="0">
                        <a:effectLst/>
                        <a:latin typeface="Calibri"/>
                        <a:ea typeface="Malgun Gothic"/>
                        <a:cs typeface="Times New Roman"/>
                      </a:endParaRPr>
                    </a:p>
                  </a:txBody>
                  <a:tcPr marL="68580" marR="68580" marT="0" marB="0" anchor="b"/>
                </a:tc>
                <a:tc>
                  <a:txBody>
                    <a:bodyPr/>
                    <a:lstStyle/>
                    <a:p>
                      <a:pPr marL="0" marR="0" algn="l">
                        <a:lnSpc>
                          <a:spcPct val="115000"/>
                        </a:lnSpc>
                        <a:spcBef>
                          <a:spcPts val="0"/>
                        </a:spcBef>
                        <a:spcAft>
                          <a:spcPts val="0"/>
                        </a:spcAft>
                      </a:pPr>
                      <a:endParaRPr lang="en-US" sz="1800" b="0" dirty="0">
                        <a:effectLst/>
                        <a:latin typeface="Calibri"/>
                        <a:ea typeface="Malgun Gothic"/>
                        <a:cs typeface="Times New Roman"/>
                      </a:endParaRPr>
                    </a:p>
                  </a:txBody>
                  <a:tcPr marL="68580" marR="68580" marT="0" marB="0" anchor="b"/>
                </a:tc>
              </a:tr>
            </a:tbl>
          </a:graphicData>
        </a:graphic>
      </p:graphicFrame>
      <p:pic>
        <p:nvPicPr>
          <p:cNvPr id="9218" name="Picture 2" descr="C:\Users\Hafsal\AppData\Local\Microsoft\Windows\Temporary Internet Files\Content.IE5\8YB39Y41\MC90044128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9429003">
            <a:off x="6221630" y="3329706"/>
            <a:ext cx="342786" cy="342786"/>
          </a:xfrm>
          <a:prstGeom prst="rect">
            <a:avLst/>
          </a:prstGeom>
          <a:noFill/>
          <a:extLst>
            <a:ext uri="{909E8E84-426E-40DD-AFC4-6F175D3DCCD1}">
              <a14:hiddenFill xmlns:a14="http://schemas.microsoft.com/office/drawing/2010/main">
                <a:solidFill>
                  <a:srgbClr val="FFFFFF"/>
                </a:solidFill>
              </a14:hiddenFill>
            </a:ext>
          </a:extLst>
        </p:spPr>
      </p:pic>
      <p:sp>
        <p:nvSpPr>
          <p:cNvPr id="12" name="Cloud Callout 11"/>
          <p:cNvSpPr/>
          <p:nvPr/>
        </p:nvSpPr>
        <p:spPr>
          <a:xfrm flipH="1">
            <a:off x="7289469" y="1828800"/>
            <a:ext cx="1702130" cy="1230203"/>
          </a:xfrm>
          <a:prstGeom prst="cloudCallout">
            <a:avLst>
              <a:gd name="adj1" fmla="val 84107"/>
              <a:gd name="adj2" fmla="val 87784"/>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Tailor with ACDM</a:t>
            </a:r>
            <a:endParaRPr lang="en-US" dirty="0"/>
          </a:p>
        </p:txBody>
      </p:sp>
      <p:sp>
        <p:nvSpPr>
          <p:cNvPr id="14" name="슬라이드 번호 개체 틀 13"/>
          <p:cNvSpPr>
            <a:spLocks noGrp="1"/>
          </p:cNvSpPr>
          <p:nvPr>
            <p:ph type="sldNum" sz="quarter" idx="12"/>
          </p:nvPr>
        </p:nvSpPr>
        <p:spPr/>
        <p:txBody>
          <a:bodyPr/>
          <a:lstStyle/>
          <a:p>
            <a:fld id="{C8543539-7BAA-46DC-B70F-B410051F05C1}" type="slidenum">
              <a:rPr lang="en-US" smtClean="0"/>
              <a:pPr/>
              <a:t>11</a:t>
            </a:fld>
            <a:endParaRPr lang="en-US" dirty="0"/>
          </a:p>
        </p:txBody>
      </p:sp>
      <p:pic>
        <p:nvPicPr>
          <p:cNvPr id="2560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3059003"/>
            <a:ext cx="297014" cy="28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3689020"/>
            <a:ext cx="297014" cy="28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4004386"/>
            <a:ext cx="297014" cy="28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4303310"/>
            <a:ext cx="297014" cy="28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4624743"/>
            <a:ext cx="297014" cy="28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4953000"/>
            <a:ext cx="297014" cy="28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5257800"/>
            <a:ext cx="297014" cy="28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갈매기형 수장 14"/>
          <p:cNvSpPr/>
          <p:nvPr/>
        </p:nvSpPr>
        <p:spPr>
          <a:xfrm>
            <a:off x="113971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Process</a:t>
            </a:r>
            <a:endParaRPr lang="en-US" sz="1400" b="1" dirty="0">
              <a:solidFill>
                <a:schemeClr val="bg1"/>
              </a:solidFill>
            </a:endParaRPr>
          </a:p>
        </p:txBody>
      </p:sp>
    </p:spTree>
    <p:extLst>
      <p:ext uri="{BB962C8B-B14F-4D97-AF65-F5344CB8AC3E}">
        <p14:creationId xmlns:p14="http://schemas.microsoft.com/office/powerpoint/2010/main" val="2773111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Phases</a:t>
            </a:r>
            <a:endParaRPr lang="en-US" dirty="0"/>
          </a:p>
        </p:txBody>
      </p:sp>
      <p:sp>
        <p:nvSpPr>
          <p:cNvPr id="4" name="Slide Number Placeholder 3"/>
          <p:cNvSpPr>
            <a:spLocks noGrp="1"/>
          </p:cNvSpPr>
          <p:nvPr>
            <p:ph type="sldNum" sz="quarter" idx="12"/>
          </p:nvPr>
        </p:nvSpPr>
        <p:spPr/>
        <p:txBody>
          <a:bodyPr/>
          <a:lstStyle/>
          <a:p>
            <a:fld id="{C8543539-7BAA-46DC-B70F-B410051F05C1}" type="slidenum">
              <a:rPr lang="en-US" smtClean="0"/>
              <a:pPr/>
              <a:t>12</a:t>
            </a:fld>
            <a:endParaRPr lang="en-US" dirty="0"/>
          </a:p>
        </p:txBody>
      </p:sp>
      <p:grpSp>
        <p:nvGrpSpPr>
          <p:cNvPr id="52" name="Group 66"/>
          <p:cNvGrpSpPr>
            <a:grpSpLocks/>
          </p:cNvGrpSpPr>
          <p:nvPr/>
        </p:nvGrpSpPr>
        <p:grpSpPr bwMode="auto">
          <a:xfrm>
            <a:off x="152400" y="2667000"/>
            <a:ext cx="8763000" cy="2229708"/>
            <a:chOff x="-49" y="-57"/>
            <a:chExt cx="860" cy="112"/>
          </a:xfrm>
        </p:grpSpPr>
        <p:sp>
          <p:nvSpPr>
            <p:cNvPr id="53" name="Rectangle 112"/>
            <p:cNvSpPr>
              <a:spLocks noChangeArrowheads="1"/>
            </p:cNvSpPr>
            <p:nvPr/>
          </p:nvSpPr>
          <p:spPr bwMode="auto">
            <a:xfrm>
              <a:off x="33" y="-1"/>
              <a:ext cx="720" cy="56"/>
            </a:xfrm>
            <a:prstGeom prst="rect">
              <a:avLst/>
            </a:prstGeom>
            <a:solidFill>
              <a:srgbClr val="A9A9A9"/>
            </a:solidFill>
            <a:ln w="2">
              <a:solidFill>
                <a:srgbClr val="7F7F7F"/>
              </a:solidFill>
              <a:miter lim="800000"/>
              <a:headEnd/>
              <a:tailEnd/>
            </a:ln>
          </p:spPr>
          <p:txBody>
            <a:bodyPr vert="horz" wrap="square" lIns="91440" tIns="45720" rIns="91440" bIns="45720" numCol="1" anchor="t" anchorCtr="0" compatLnSpc="1">
              <a:prstTxWarp prst="textNoShape">
                <a:avLst/>
              </a:prstTxWarp>
            </a:bodyPr>
            <a:lstStyle/>
            <a:p>
              <a:endParaRPr lang="en-US" sz="3200"/>
            </a:p>
          </p:txBody>
        </p:sp>
        <p:sp>
          <p:nvSpPr>
            <p:cNvPr id="54" name="Rectangle 111" descr="Mon 10/31/11"/>
            <p:cNvSpPr>
              <a:spLocks noChangeArrowheads="1"/>
            </p:cNvSpPr>
            <p:nvPr/>
          </p:nvSpPr>
          <p:spPr bwMode="auto">
            <a:xfrm>
              <a:off x="-49" y="-3"/>
              <a:ext cx="80"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73451"/>
                  </a:solidFill>
                  <a:effectLst/>
                  <a:latin typeface="Calibri" pitchFamily="34" charset="0"/>
                  <a:cs typeface="Calibri" pitchFamily="34" charset="0"/>
                </a:rPr>
                <a:t>Start</a:t>
              </a:r>
              <a:r>
                <a:rPr kumimoji="0" lang="en-US" sz="1100" b="0" i="0" u="none" strike="noStrike" cap="none" normalizeH="0" baseline="0" dirty="0" smtClean="0">
                  <a:ln>
                    <a:noFill/>
                  </a:ln>
                  <a:solidFill>
                    <a:schemeClr val="tx1"/>
                  </a:solidFill>
                  <a:effectLst/>
                  <a:latin typeface="Arial" pitchFamily="34" charset="0"/>
                  <a:cs typeface="Arial" pitchFamily="34" charset="0"/>
                </a:rPr>
                <a:t/>
              </a:r>
              <a:br>
                <a:rPr kumimoji="0" lang="en-US" sz="1100" b="0" i="0" u="none" strike="noStrike" cap="none" normalizeH="0" baseline="0" dirty="0" smtClean="0">
                  <a:ln>
                    <a:noFill/>
                  </a:ln>
                  <a:solidFill>
                    <a:schemeClr val="tx1"/>
                  </a:solidFill>
                  <a:effectLst/>
                  <a:latin typeface="Arial" pitchFamily="34" charset="0"/>
                  <a:cs typeface="Arial" pitchFamily="34" charset="0"/>
                </a:rPr>
              </a:b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sp>
          <p:nvSpPr>
            <p:cNvPr id="55" name="Rectangle 110" descr="Fri 12/7/12"/>
            <p:cNvSpPr>
              <a:spLocks noChangeArrowheads="1"/>
            </p:cNvSpPr>
            <p:nvPr/>
          </p:nvSpPr>
          <p:spPr bwMode="auto">
            <a:xfrm>
              <a:off x="755" y="-3"/>
              <a:ext cx="56"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73451"/>
                  </a:solidFill>
                  <a:effectLst/>
                  <a:latin typeface="Calibri" pitchFamily="34" charset="0"/>
                  <a:cs typeface="Calibri" pitchFamily="34" charset="0"/>
                </a:rPr>
                <a:t>Finish</a:t>
              </a:r>
              <a:r>
                <a:rPr kumimoji="0" lang="en-US" sz="1100" b="0" i="0" u="none" strike="noStrike" cap="none" normalizeH="0" baseline="0" dirty="0" smtClean="0">
                  <a:ln>
                    <a:noFill/>
                  </a:ln>
                  <a:solidFill>
                    <a:schemeClr val="tx1"/>
                  </a:solidFill>
                  <a:effectLst/>
                  <a:latin typeface="Arial" pitchFamily="34" charset="0"/>
                  <a:cs typeface="Arial" pitchFamily="34" charset="0"/>
                </a:rPr>
                <a:t/>
              </a:r>
              <a:br>
                <a:rPr kumimoji="0" lang="en-US" sz="1100" b="0" i="0" u="none" strike="noStrike" cap="none" normalizeH="0" baseline="0" dirty="0" smtClean="0">
                  <a:ln>
                    <a:noFill/>
                  </a:ln>
                  <a:solidFill>
                    <a:schemeClr val="tx1"/>
                  </a:solidFill>
                  <a:effectLst/>
                  <a:latin typeface="Arial" pitchFamily="34" charset="0"/>
                  <a:cs typeface="Arial" pitchFamily="34" charset="0"/>
                </a:rPr>
              </a:b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sp>
          <p:nvSpPr>
            <p:cNvPr id="56" name="Rectangle 109" descr="November"/>
            <p:cNvSpPr>
              <a:spLocks noChangeArrowheads="1"/>
            </p:cNvSpPr>
            <p:nvPr/>
          </p:nvSpPr>
          <p:spPr bwMode="auto">
            <a:xfrm>
              <a:off x="38" y="-18"/>
              <a:ext cx="76" cy="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accent1">
                      <a:lumMod val="50000"/>
                    </a:schemeClr>
                  </a:solidFill>
                  <a:effectLst/>
                  <a:latin typeface="Calibri" pitchFamily="34" charset="0"/>
                  <a:cs typeface="Calibri" pitchFamily="34" charset="0"/>
                </a:rPr>
                <a:t>November</a:t>
              </a:r>
              <a:endParaRPr kumimoji="0" lang="en-US" sz="3200" b="0" i="0" u="none" strike="noStrike" cap="none" normalizeH="0" baseline="0" dirty="0" smtClean="0">
                <a:ln>
                  <a:noFill/>
                </a:ln>
                <a:solidFill>
                  <a:schemeClr val="accent1">
                    <a:lumMod val="50000"/>
                  </a:schemeClr>
                </a:solidFill>
                <a:effectLst/>
                <a:latin typeface="Arial" pitchFamily="34" charset="0"/>
                <a:cs typeface="Arial" pitchFamily="34" charset="0"/>
              </a:endParaRPr>
            </a:p>
          </p:txBody>
        </p:sp>
        <p:sp>
          <p:nvSpPr>
            <p:cNvPr id="57" name="Freeform 108"/>
            <p:cNvSpPr>
              <a:spLocks noChangeArrowheads="1"/>
            </p:cNvSpPr>
            <p:nvPr/>
          </p:nvSpPr>
          <p:spPr bwMode="auto">
            <a:xfrm>
              <a:off x="37" y="-6"/>
              <a:ext cx="0" cy="5"/>
            </a:xfrm>
            <a:custGeom>
              <a:avLst/>
              <a:gdLst>
                <a:gd name="T0" fmla="*/ 0 h 5"/>
                <a:gd name="T1" fmla="*/ 5 h 5"/>
              </a:gdLst>
              <a:ahLst/>
              <a:cxnLst>
                <a:cxn ang="0">
                  <a:pos x="0" y="T0"/>
                </a:cxn>
                <a:cxn ang="0">
                  <a:pos x="0" y="T1"/>
                </a:cxn>
              </a:cxnLst>
              <a:rect l="0" t="0" r="r" b="b"/>
              <a:pathLst>
                <a:path h="5">
                  <a:moveTo>
                    <a:pt x="0" y="0"/>
                  </a:moveTo>
                  <a:lnTo>
                    <a:pt x="0" y="5"/>
                  </a:lnTo>
                </a:path>
              </a:pathLst>
            </a:custGeom>
            <a:solidFill>
              <a:srgbClr val="FFFFFF"/>
            </a:solidFill>
            <a:ln w="1">
              <a:solidFill>
                <a:srgbClr val="8EA3BD"/>
              </a:solidFill>
              <a:prstDash val="solid"/>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8" name="Rectangle 107" descr="January"/>
            <p:cNvSpPr>
              <a:spLocks noChangeArrowheads="1"/>
            </p:cNvSpPr>
            <p:nvPr/>
          </p:nvSpPr>
          <p:spPr bwMode="auto">
            <a:xfrm>
              <a:off x="146" y="-18"/>
              <a:ext cx="67" cy="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accent1">
                      <a:lumMod val="50000"/>
                    </a:schemeClr>
                  </a:solidFill>
                  <a:effectLst/>
                  <a:latin typeface="Calibri" pitchFamily="34" charset="0"/>
                  <a:cs typeface="Calibri" pitchFamily="34" charset="0"/>
                </a:rPr>
                <a:t>January</a:t>
              </a:r>
              <a:endParaRPr kumimoji="0" lang="en-US" sz="3200" b="0" i="0" u="none" strike="noStrike" cap="none" normalizeH="0" baseline="0" dirty="0" smtClean="0">
                <a:ln>
                  <a:noFill/>
                </a:ln>
                <a:solidFill>
                  <a:schemeClr val="accent1">
                    <a:lumMod val="50000"/>
                  </a:schemeClr>
                </a:solidFill>
                <a:effectLst/>
                <a:latin typeface="Arial" pitchFamily="34" charset="0"/>
                <a:cs typeface="Arial" pitchFamily="34" charset="0"/>
              </a:endParaRPr>
            </a:p>
          </p:txBody>
        </p:sp>
        <p:sp>
          <p:nvSpPr>
            <p:cNvPr id="59" name="Freeform 106"/>
            <p:cNvSpPr>
              <a:spLocks noChangeArrowheads="1"/>
            </p:cNvSpPr>
            <p:nvPr/>
          </p:nvSpPr>
          <p:spPr bwMode="auto">
            <a:xfrm>
              <a:off x="145" y="-6"/>
              <a:ext cx="0" cy="5"/>
            </a:xfrm>
            <a:custGeom>
              <a:avLst/>
              <a:gdLst>
                <a:gd name="T0" fmla="*/ 0 h 5"/>
                <a:gd name="T1" fmla="*/ 5 h 5"/>
              </a:gdLst>
              <a:ahLst/>
              <a:cxnLst>
                <a:cxn ang="0">
                  <a:pos x="0" y="T0"/>
                </a:cxn>
                <a:cxn ang="0">
                  <a:pos x="0" y="T1"/>
                </a:cxn>
              </a:cxnLst>
              <a:rect l="0" t="0" r="r" b="b"/>
              <a:pathLst>
                <a:path h="5">
                  <a:moveTo>
                    <a:pt x="0" y="0"/>
                  </a:moveTo>
                  <a:lnTo>
                    <a:pt x="0" y="5"/>
                  </a:lnTo>
                </a:path>
              </a:pathLst>
            </a:custGeom>
            <a:solidFill>
              <a:srgbClr val="FFFFFF"/>
            </a:solidFill>
            <a:ln w="1">
              <a:solidFill>
                <a:srgbClr val="8EA3BD"/>
              </a:solidFill>
              <a:prstDash val="solid"/>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0" name="Rectangle 105" descr="March"/>
            <p:cNvSpPr>
              <a:spLocks noChangeArrowheads="1"/>
            </p:cNvSpPr>
            <p:nvPr/>
          </p:nvSpPr>
          <p:spPr bwMode="auto">
            <a:xfrm>
              <a:off x="253" y="-18"/>
              <a:ext cx="64" cy="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accent1">
                      <a:lumMod val="50000"/>
                    </a:schemeClr>
                  </a:solidFill>
                  <a:effectLst/>
                  <a:latin typeface="Calibri" pitchFamily="34" charset="0"/>
                  <a:cs typeface="Calibri" pitchFamily="34" charset="0"/>
                </a:rPr>
                <a:t>March</a:t>
              </a:r>
              <a:endParaRPr kumimoji="0" lang="en-US" sz="3200" b="0" i="0" u="none" strike="noStrike" cap="none" normalizeH="0" baseline="0" dirty="0" smtClean="0">
                <a:ln>
                  <a:noFill/>
                </a:ln>
                <a:solidFill>
                  <a:schemeClr val="accent1">
                    <a:lumMod val="50000"/>
                  </a:schemeClr>
                </a:solidFill>
                <a:effectLst/>
                <a:latin typeface="Arial" pitchFamily="34" charset="0"/>
                <a:cs typeface="Arial" pitchFamily="34" charset="0"/>
              </a:endParaRPr>
            </a:p>
          </p:txBody>
        </p:sp>
        <p:sp>
          <p:nvSpPr>
            <p:cNvPr id="61" name="Freeform 104"/>
            <p:cNvSpPr>
              <a:spLocks noChangeArrowheads="1"/>
            </p:cNvSpPr>
            <p:nvPr/>
          </p:nvSpPr>
          <p:spPr bwMode="auto">
            <a:xfrm>
              <a:off x="252" y="-6"/>
              <a:ext cx="0" cy="5"/>
            </a:xfrm>
            <a:custGeom>
              <a:avLst/>
              <a:gdLst>
                <a:gd name="T0" fmla="*/ 0 h 5"/>
                <a:gd name="T1" fmla="*/ 5 h 5"/>
              </a:gdLst>
              <a:ahLst/>
              <a:cxnLst>
                <a:cxn ang="0">
                  <a:pos x="0" y="T0"/>
                </a:cxn>
                <a:cxn ang="0">
                  <a:pos x="0" y="T1"/>
                </a:cxn>
              </a:cxnLst>
              <a:rect l="0" t="0" r="r" b="b"/>
              <a:pathLst>
                <a:path h="5">
                  <a:moveTo>
                    <a:pt x="0" y="0"/>
                  </a:moveTo>
                  <a:lnTo>
                    <a:pt x="0" y="5"/>
                  </a:lnTo>
                </a:path>
              </a:pathLst>
            </a:custGeom>
            <a:solidFill>
              <a:srgbClr val="FFFFFF"/>
            </a:solidFill>
            <a:ln w="1">
              <a:solidFill>
                <a:srgbClr val="8EA3BD"/>
              </a:solidFill>
              <a:prstDash val="solid"/>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2" name="Rectangle 103" descr="May"/>
            <p:cNvSpPr>
              <a:spLocks noChangeArrowheads="1"/>
            </p:cNvSpPr>
            <p:nvPr/>
          </p:nvSpPr>
          <p:spPr bwMode="auto">
            <a:xfrm>
              <a:off x="361" y="-18"/>
              <a:ext cx="46" cy="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accent1">
                      <a:lumMod val="50000"/>
                    </a:schemeClr>
                  </a:solidFill>
                  <a:effectLst/>
                  <a:latin typeface="Calibri" pitchFamily="34" charset="0"/>
                  <a:cs typeface="Calibri" pitchFamily="34" charset="0"/>
                </a:rPr>
                <a:t>May</a:t>
              </a:r>
              <a:endParaRPr kumimoji="0" lang="en-US" sz="3200" b="0" i="0" u="none" strike="noStrike" cap="none" normalizeH="0" baseline="0" dirty="0" smtClean="0">
                <a:ln>
                  <a:noFill/>
                </a:ln>
                <a:solidFill>
                  <a:schemeClr val="accent1">
                    <a:lumMod val="50000"/>
                  </a:schemeClr>
                </a:solidFill>
                <a:effectLst/>
                <a:latin typeface="Arial" pitchFamily="34" charset="0"/>
                <a:cs typeface="Arial" pitchFamily="34" charset="0"/>
              </a:endParaRPr>
            </a:p>
          </p:txBody>
        </p:sp>
        <p:sp>
          <p:nvSpPr>
            <p:cNvPr id="63" name="Freeform 102"/>
            <p:cNvSpPr>
              <a:spLocks noChangeArrowheads="1"/>
            </p:cNvSpPr>
            <p:nvPr/>
          </p:nvSpPr>
          <p:spPr bwMode="auto">
            <a:xfrm>
              <a:off x="360" y="-6"/>
              <a:ext cx="0" cy="5"/>
            </a:xfrm>
            <a:custGeom>
              <a:avLst/>
              <a:gdLst>
                <a:gd name="T0" fmla="*/ 0 h 5"/>
                <a:gd name="T1" fmla="*/ 5 h 5"/>
              </a:gdLst>
              <a:ahLst/>
              <a:cxnLst>
                <a:cxn ang="0">
                  <a:pos x="0" y="T0"/>
                </a:cxn>
                <a:cxn ang="0">
                  <a:pos x="0" y="T1"/>
                </a:cxn>
              </a:cxnLst>
              <a:rect l="0" t="0" r="r" b="b"/>
              <a:pathLst>
                <a:path h="5">
                  <a:moveTo>
                    <a:pt x="0" y="0"/>
                  </a:moveTo>
                  <a:lnTo>
                    <a:pt x="0" y="5"/>
                  </a:lnTo>
                </a:path>
              </a:pathLst>
            </a:custGeom>
            <a:solidFill>
              <a:srgbClr val="FFFFFF"/>
            </a:solidFill>
            <a:ln w="1">
              <a:solidFill>
                <a:srgbClr val="8EA3BD"/>
              </a:solidFill>
              <a:prstDash val="solid"/>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4" name="Rectangle 101" descr="July"/>
            <p:cNvSpPr>
              <a:spLocks noChangeArrowheads="1"/>
            </p:cNvSpPr>
            <p:nvPr/>
          </p:nvSpPr>
          <p:spPr bwMode="auto">
            <a:xfrm>
              <a:off x="469" y="-18"/>
              <a:ext cx="43" cy="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accent1">
                      <a:lumMod val="50000"/>
                    </a:schemeClr>
                  </a:solidFill>
                  <a:effectLst/>
                  <a:latin typeface="Calibri" pitchFamily="34" charset="0"/>
                  <a:cs typeface="Calibri" pitchFamily="34" charset="0"/>
                </a:rPr>
                <a:t>July</a:t>
              </a:r>
              <a:endParaRPr kumimoji="0" lang="en-US" sz="3200" b="0" i="0" u="none" strike="noStrike" cap="none" normalizeH="0" baseline="0" dirty="0" smtClean="0">
                <a:ln>
                  <a:noFill/>
                </a:ln>
                <a:solidFill>
                  <a:schemeClr val="accent1">
                    <a:lumMod val="50000"/>
                  </a:schemeClr>
                </a:solidFill>
                <a:effectLst/>
                <a:latin typeface="Arial" pitchFamily="34" charset="0"/>
                <a:cs typeface="Arial" pitchFamily="34" charset="0"/>
              </a:endParaRPr>
            </a:p>
          </p:txBody>
        </p:sp>
        <p:sp>
          <p:nvSpPr>
            <p:cNvPr id="65" name="Freeform 100"/>
            <p:cNvSpPr>
              <a:spLocks noChangeArrowheads="1"/>
            </p:cNvSpPr>
            <p:nvPr/>
          </p:nvSpPr>
          <p:spPr bwMode="auto">
            <a:xfrm>
              <a:off x="468" y="-6"/>
              <a:ext cx="0" cy="5"/>
            </a:xfrm>
            <a:custGeom>
              <a:avLst/>
              <a:gdLst>
                <a:gd name="T0" fmla="*/ 0 h 5"/>
                <a:gd name="T1" fmla="*/ 5 h 5"/>
              </a:gdLst>
              <a:ahLst/>
              <a:cxnLst>
                <a:cxn ang="0">
                  <a:pos x="0" y="T0"/>
                </a:cxn>
                <a:cxn ang="0">
                  <a:pos x="0" y="T1"/>
                </a:cxn>
              </a:cxnLst>
              <a:rect l="0" t="0" r="r" b="b"/>
              <a:pathLst>
                <a:path h="5">
                  <a:moveTo>
                    <a:pt x="0" y="0"/>
                  </a:moveTo>
                  <a:lnTo>
                    <a:pt x="0" y="5"/>
                  </a:lnTo>
                </a:path>
              </a:pathLst>
            </a:custGeom>
            <a:solidFill>
              <a:srgbClr val="FFFFFF"/>
            </a:solidFill>
            <a:ln w="1">
              <a:solidFill>
                <a:srgbClr val="8EA3BD"/>
              </a:solidFill>
              <a:prstDash val="solid"/>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6" name="Rectangle 99" descr="September"/>
            <p:cNvSpPr>
              <a:spLocks noChangeArrowheads="1"/>
            </p:cNvSpPr>
            <p:nvPr/>
          </p:nvSpPr>
          <p:spPr bwMode="auto">
            <a:xfrm>
              <a:off x="580" y="-18"/>
              <a:ext cx="81" cy="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accent1">
                      <a:lumMod val="50000"/>
                    </a:schemeClr>
                  </a:solidFill>
                  <a:effectLst/>
                  <a:latin typeface="Calibri" pitchFamily="34" charset="0"/>
                  <a:cs typeface="Calibri" pitchFamily="34" charset="0"/>
                </a:rPr>
                <a:t>September</a:t>
              </a:r>
              <a:endParaRPr kumimoji="0" lang="en-US" sz="3200" b="0" i="0" u="none" strike="noStrike" cap="none" normalizeH="0" baseline="0" dirty="0" smtClean="0">
                <a:ln>
                  <a:noFill/>
                </a:ln>
                <a:solidFill>
                  <a:schemeClr val="accent1">
                    <a:lumMod val="50000"/>
                  </a:schemeClr>
                </a:solidFill>
                <a:effectLst/>
                <a:latin typeface="Arial" pitchFamily="34" charset="0"/>
                <a:cs typeface="Arial" pitchFamily="34" charset="0"/>
              </a:endParaRPr>
            </a:p>
          </p:txBody>
        </p:sp>
        <p:sp>
          <p:nvSpPr>
            <p:cNvPr id="67" name="Freeform 98"/>
            <p:cNvSpPr>
              <a:spLocks noChangeArrowheads="1"/>
            </p:cNvSpPr>
            <p:nvPr/>
          </p:nvSpPr>
          <p:spPr bwMode="auto">
            <a:xfrm>
              <a:off x="579" y="-6"/>
              <a:ext cx="0" cy="5"/>
            </a:xfrm>
            <a:custGeom>
              <a:avLst/>
              <a:gdLst>
                <a:gd name="T0" fmla="*/ 0 h 5"/>
                <a:gd name="T1" fmla="*/ 5 h 5"/>
              </a:gdLst>
              <a:ahLst/>
              <a:cxnLst>
                <a:cxn ang="0">
                  <a:pos x="0" y="T0"/>
                </a:cxn>
                <a:cxn ang="0">
                  <a:pos x="0" y="T1"/>
                </a:cxn>
              </a:cxnLst>
              <a:rect l="0" t="0" r="r" b="b"/>
              <a:pathLst>
                <a:path h="5">
                  <a:moveTo>
                    <a:pt x="0" y="0"/>
                  </a:moveTo>
                  <a:lnTo>
                    <a:pt x="0" y="5"/>
                  </a:lnTo>
                </a:path>
              </a:pathLst>
            </a:custGeom>
            <a:solidFill>
              <a:srgbClr val="FFFFFF"/>
            </a:solidFill>
            <a:ln w="1">
              <a:solidFill>
                <a:srgbClr val="8EA3BD"/>
              </a:solidFill>
              <a:prstDash val="solid"/>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8" name="Rectangle 97" descr="November"/>
            <p:cNvSpPr>
              <a:spLocks noChangeArrowheads="1"/>
            </p:cNvSpPr>
            <p:nvPr/>
          </p:nvSpPr>
          <p:spPr bwMode="auto">
            <a:xfrm>
              <a:off x="688" y="-18"/>
              <a:ext cx="78" cy="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accent1">
                      <a:lumMod val="50000"/>
                    </a:schemeClr>
                  </a:solidFill>
                  <a:effectLst/>
                  <a:latin typeface="Calibri" pitchFamily="34" charset="0"/>
                  <a:cs typeface="Calibri" pitchFamily="34" charset="0"/>
                </a:rPr>
                <a:t>November</a:t>
              </a:r>
              <a:endParaRPr kumimoji="0" lang="en-US" sz="3200" b="0" i="0" u="none" strike="noStrike" cap="none" normalizeH="0" baseline="0" dirty="0" smtClean="0">
                <a:ln>
                  <a:noFill/>
                </a:ln>
                <a:solidFill>
                  <a:schemeClr val="accent1">
                    <a:lumMod val="50000"/>
                  </a:schemeClr>
                </a:solidFill>
                <a:effectLst/>
                <a:latin typeface="Arial" pitchFamily="34" charset="0"/>
                <a:cs typeface="Arial" pitchFamily="34" charset="0"/>
              </a:endParaRPr>
            </a:p>
          </p:txBody>
        </p:sp>
        <p:sp>
          <p:nvSpPr>
            <p:cNvPr id="69" name="Freeform 96"/>
            <p:cNvSpPr>
              <a:spLocks noChangeArrowheads="1"/>
            </p:cNvSpPr>
            <p:nvPr/>
          </p:nvSpPr>
          <p:spPr bwMode="auto">
            <a:xfrm>
              <a:off x="687" y="-6"/>
              <a:ext cx="0" cy="5"/>
            </a:xfrm>
            <a:custGeom>
              <a:avLst/>
              <a:gdLst>
                <a:gd name="T0" fmla="*/ 0 h 5"/>
                <a:gd name="T1" fmla="*/ 5 h 5"/>
              </a:gdLst>
              <a:ahLst/>
              <a:cxnLst>
                <a:cxn ang="0">
                  <a:pos x="0" y="T0"/>
                </a:cxn>
                <a:cxn ang="0">
                  <a:pos x="0" y="T1"/>
                </a:cxn>
              </a:cxnLst>
              <a:rect l="0" t="0" r="r" b="b"/>
              <a:pathLst>
                <a:path h="5">
                  <a:moveTo>
                    <a:pt x="0" y="0"/>
                  </a:moveTo>
                  <a:lnTo>
                    <a:pt x="0" y="5"/>
                  </a:lnTo>
                </a:path>
              </a:pathLst>
            </a:custGeom>
            <a:solidFill>
              <a:srgbClr val="FFFFFF"/>
            </a:solidFill>
            <a:ln w="1">
              <a:solidFill>
                <a:srgbClr val="8EA3BD"/>
              </a:solidFill>
              <a:prstDash val="solid"/>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0" name="Rectangle 95" descr="Inception Phase&#10;Mon 10/31/11 - Fri 12/16/11"/>
            <p:cNvSpPr>
              <a:spLocks noChangeArrowheads="1"/>
            </p:cNvSpPr>
            <p:nvPr/>
          </p:nvSpPr>
          <p:spPr bwMode="auto">
            <a:xfrm>
              <a:off x="34" y="0"/>
              <a:ext cx="85" cy="54"/>
            </a:xfrm>
            <a:prstGeom prst="rect">
              <a:avLst/>
            </a:prstGeom>
            <a:gradFill rotWithShape="0">
              <a:gsLst>
                <a:gs pos="0">
                  <a:srgbClr val="67788E"/>
                </a:gs>
                <a:gs pos="60001">
                  <a:srgbClr val="364D6A"/>
                </a:gs>
                <a:gs pos="70001">
                  <a:srgbClr val="364D6A"/>
                </a:gs>
                <a:gs pos="100000">
                  <a:srgbClr val="67788E"/>
                </a:gs>
              </a:gsLst>
              <a:lin ang="5400000" scaled="1"/>
            </a:gradFill>
            <a:ln w="1">
              <a:solidFill>
                <a:srgbClr val="FFFFFF"/>
              </a:solidFill>
              <a:miter lim="800000"/>
              <a:headEnd/>
              <a:tailEnd/>
            </a:ln>
          </p:spPr>
          <p:txBody>
            <a:bodyPr vert="horz" wrap="square" lIns="1" tIns="1" rIns="1" bIns="1"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FFFFFF"/>
                  </a:solidFill>
                  <a:effectLst/>
                  <a:latin typeface="Calibri" pitchFamily="34" charset="0"/>
                  <a:cs typeface="Calibri" pitchFamily="34" charset="0"/>
                </a:rPr>
                <a:t>Inception Phase</a:t>
              </a:r>
              <a:endParaRPr kumimoji="0" lang="en-US" sz="3600" b="0" i="0" u="none" strike="noStrike" cap="none" normalizeH="0" baseline="0" smtClean="0">
                <a:ln>
                  <a:noFill/>
                </a:ln>
                <a:solidFill>
                  <a:schemeClr val="tx1"/>
                </a:solidFill>
                <a:effectLst/>
                <a:latin typeface="Arial" pitchFamily="34" charset="0"/>
                <a:cs typeface="Arial" pitchFamily="34" charset="0"/>
              </a:endParaRPr>
            </a:p>
          </p:txBody>
        </p:sp>
        <p:sp>
          <p:nvSpPr>
            <p:cNvPr id="71" name="Rectangle 94" descr="Elaboration Phase&#10;Mon 1/16/12 - Fri 4/27/12"/>
            <p:cNvSpPr>
              <a:spLocks noChangeArrowheads="1"/>
            </p:cNvSpPr>
            <p:nvPr/>
          </p:nvSpPr>
          <p:spPr bwMode="auto">
            <a:xfrm>
              <a:off x="171" y="0"/>
              <a:ext cx="184" cy="54"/>
            </a:xfrm>
            <a:prstGeom prst="rect">
              <a:avLst/>
            </a:prstGeom>
            <a:gradFill rotWithShape="0">
              <a:gsLst>
                <a:gs pos="0">
                  <a:srgbClr val="67788E"/>
                </a:gs>
                <a:gs pos="60001">
                  <a:srgbClr val="364D6A"/>
                </a:gs>
                <a:gs pos="70001">
                  <a:srgbClr val="364D6A"/>
                </a:gs>
                <a:gs pos="100000">
                  <a:srgbClr val="67788E"/>
                </a:gs>
              </a:gsLst>
              <a:lin ang="5400000" scaled="1"/>
            </a:gradFill>
            <a:ln w="1">
              <a:solidFill>
                <a:srgbClr val="FFFFFF"/>
              </a:solidFill>
              <a:miter lim="800000"/>
              <a:headEnd/>
              <a:tailEnd/>
            </a:ln>
          </p:spPr>
          <p:txBody>
            <a:bodyPr vert="horz" wrap="square" lIns="1" tIns="1" rIns="1" bIns="1"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FFFFFF"/>
                  </a:solidFill>
                  <a:effectLst/>
                  <a:latin typeface="Calibri" pitchFamily="34" charset="0"/>
                  <a:cs typeface="Calibri" pitchFamily="34" charset="0"/>
                </a:rPr>
                <a:t>Elaboration Phase</a:t>
              </a:r>
              <a:endParaRPr kumimoji="0" lang="en-US" sz="3600" b="0" i="0" u="none" strike="noStrike" cap="none" normalizeH="0" baseline="0" smtClean="0">
                <a:ln>
                  <a:noFill/>
                </a:ln>
                <a:solidFill>
                  <a:schemeClr val="tx1"/>
                </a:solidFill>
                <a:effectLst/>
                <a:latin typeface="Arial" pitchFamily="34" charset="0"/>
                <a:cs typeface="Arial" pitchFamily="34" charset="0"/>
              </a:endParaRPr>
            </a:p>
          </p:txBody>
        </p:sp>
        <p:sp>
          <p:nvSpPr>
            <p:cNvPr id="72" name="Rectangle 93" descr="Construction Phase&#10;Mon 4/30/12 - Fri 8/10/12"/>
            <p:cNvSpPr>
              <a:spLocks noChangeArrowheads="1"/>
            </p:cNvSpPr>
            <p:nvPr/>
          </p:nvSpPr>
          <p:spPr bwMode="auto">
            <a:xfrm>
              <a:off x="357" y="0"/>
              <a:ext cx="184" cy="54"/>
            </a:xfrm>
            <a:prstGeom prst="rect">
              <a:avLst/>
            </a:prstGeom>
            <a:gradFill rotWithShape="0">
              <a:gsLst>
                <a:gs pos="0">
                  <a:srgbClr val="67788E"/>
                </a:gs>
                <a:gs pos="60001">
                  <a:srgbClr val="364D6A"/>
                </a:gs>
                <a:gs pos="70001">
                  <a:srgbClr val="364D6A"/>
                </a:gs>
                <a:gs pos="100000">
                  <a:srgbClr val="67788E"/>
                </a:gs>
              </a:gsLst>
              <a:lin ang="5400000" scaled="1"/>
            </a:gradFill>
            <a:ln w="1">
              <a:solidFill>
                <a:srgbClr val="FFFFFF"/>
              </a:solidFill>
              <a:miter lim="800000"/>
              <a:headEnd/>
              <a:tailEnd/>
            </a:ln>
          </p:spPr>
          <p:txBody>
            <a:bodyPr vert="horz" wrap="square" lIns="1" tIns="1" rIns="1" bIns="1"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FFFFFF"/>
                  </a:solidFill>
                  <a:effectLst/>
                  <a:latin typeface="Calibri" pitchFamily="34" charset="0"/>
                  <a:cs typeface="Calibri" pitchFamily="34" charset="0"/>
                </a:rPr>
                <a:t>Construction Phase</a:t>
              </a:r>
              <a:endParaRPr kumimoji="0" lang="en-US" sz="3600" b="0" i="0" u="none" strike="noStrike" cap="none" normalizeH="0" baseline="0" smtClean="0">
                <a:ln>
                  <a:noFill/>
                </a:ln>
                <a:solidFill>
                  <a:schemeClr val="tx1"/>
                </a:solidFill>
                <a:effectLst/>
                <a:latin typeface="Arial" pitchFamily="34" charset="0"/>
                <a:cs typeface="Arial" pitchFamily="34" charset="0"/>
              </a:endParaRPr>
            </a:p>
          </p:txBody>
        </p:sp>
        <p:sp>
          <p:nvSpPr>
            <p:cNvPr id="73" name="Rectangle 92" descr="Transition Phase&#10;Mon 8/27/12 - Fri 12/7/12"/>
            <p:cNvSpPr>
              <a:spLocks noChangeArrowheads="1"/>
            </p:cNvSpPr>
            <p:nvPr/>
          </p:nvSpPr>
          <p:spPr bwMode="auto">
            <a:xfrm>
              <a:off x="569" y="0"/>
              <a:ext cx="183" cy="54"/>
            </a:xfrm>
            <a:prstGeom prst="rect">
              <a:avLst/>
            </a:prstGeom>
            <a:gradFill rotWithShape="0">
              <a:gsLst>
                <a:gs pos="0">
                  <a:srgbClr val="67788E"/>
                </a:gs>
                <a:gs pos="60001">
                  <a:srgbClr val="364D6A"/>
                </a:gs>
                <a:gs pos="70001">
                  <a:srgbClr val="364D6A"/>
                </a:gs>
                <a:gs pos="100000">
                  <a:srgbClr val="67788E"/>
                </a:gs>
              </a:gsLst>
              <a:lin ang="5400000" scaled="1"/>
            </a:gradFill>
            <a:ln w="1">
              <a:solidFill>
                <a:srgbClr val="FFFFFF"/>
              </a:solidFill>
              <a:miter lim="800000"/>
              <a:headEnd/>
              <a:tailEnd/>
            </a:ln>
          </p:spPr>
          <p:txBody>
            <a:bodyPr vert="horz" wrap="square" lIns="1" tIns="1" rIns="1" bIns="1"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FFFFFF"/>
                  </a:solidFill>
                  <a:effectLst/>
                  <a:latin typeface="Calibri" pitchFamily="34" charset="0"/>
                  <a:cs typeface="Calibri" pitchFamily="34" charset="0"/>
                </a:rPr>
                <a:t>Transition Phase</a:t>
              </a:r>
              <a:endParaRPr kumimoji="0" lang="en-US" sz="3600" b="0" i="0" u="none" strike="noStrike" cap="none" normalizeH="0" baseline="0" smtClean="0">
                <a:ln>
                  <a:noFill/>
                </a:ln>
                <a:solidFill>
                  <a:schemeClr val="tx1"/>
                </a:solidFill>
                <a:effectLst/>
                <a:latin typeface="Arial" pitchFamily="34" charset="0"/>
                <a:cs typeface="Arial" pitchFamily="34" charset="0"/>
              </a:endParaRPr>
            </a:p>
          </p:txBody>
        </p:sp>
        <p:grpSp>
          <p:nvGrpSpPr>
            <p:cNvPr id="74" name="Group 89"/>
            <p:cNvGrpSpPr>
              <a:grpSpLocks/>
            </p:cNvGrpSpPr>
            <p:nvPr/>
          </p:nvGrpSpPr>
          <p:grpSpPr bwMode="auto">
            <a:xfrm>
              <a:off x="108" y="-12"/>
              <a:ext cx="24" cy="24"/>
              <a:chOff x="0" y="0"/>
              <a:chExt cx="100" cy="100"/>
            </a:xfrm>
          </p:grpSpPr>
          <p:sp>
            <p:nvSpPr>
              <p:cNvPr id="97" name="Freeform 91"/>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w="1">
                <a:solidFill>
                  <a:srgbClr val="93ACD1"/>
                </a:solid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8" name="Freeform 90"/>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93ACD1"/>
              </a:solidFill>
              <a:ln w="1">
                <a:solidFill>
                  <a:srgbClr val="93ACD1"/>
                </a:solidFill>
                <a:round/>
                <a:headEnd/>
                <a:tailEnd/>
              </a:ln>
            </p:spPr>
            <p:txBody>
              <a:bodyPr vert="horz" wrap="square" lIns="91440" tIns="45720" rIns="91440" bIns="45720" numCol="1" anchor="t" anchorCtr="0" compatLnSpc="1">
                <a:prstTxWarp prst="textNoShape">
                  <a:avLst/>
                </a:prstTxWarp>
              </a:bodyPr>
              <a:lstStyle/>
              <a:p>
                <a:endParaRPr lang="en-US" sz="3200"/>
              </a:p>
            </p:txBody>
          </p:sp>
        </p:grpSp>
        <p:sp>
          <p:nvSpPr>
            <p:cNvPr id="75" name="Freeform 88"/>
            <p:cNvSpPr>
              <a:spLocks noChangeArrowheads="1"/>
            </p:cNvSpPr>
            <p:nvPr/>
          </p:nvSpPr>
          <p:spPr bwMode="auto">
            <a:xfrm>
              <a:off x="119" y="-37"/>
              <a:ext cx="0" cy="25"/>
            </a:xfrm>
            <a:custGeom>
              <a:avLst/>
              <a:gdLst>
                <a:gd name="T0" fmla="*/ 25 h 25"/>
                <a:gd name="T1" fmla="*/ 0 h 25"/>
              </a:gdLst>
              <a:ahLst/>
              <a:cxnLst>
                <a:cxn ang="0">
                  <a:pos x="0" y="T0"/>
                </a:cxn>
                <a:cxn ang="0">
                  <a:pos x="0" y="T1"/>
                </a:cxn>
              </a:cxnLst>
              <a:rect l="0" t="0" r="r" b="b"/>
              <a:pathLst>
                <a:path h="25">
                  <a:moveTo>
                    <a:pt x="0" y="25"/>
                  </a:moveTo>
                  <a:lnTo>
                    <a:pt x="0" y="0"/>
                  </a:lnTo>
                </a:path>
              </a:pathLst>
            </a:custGeom>
            <a:solidFill>
              <a:srgbClr val="FFFFFF"/>
            </a:solidFill>
            <a:ln w="1">
              <a:solidFill>
                <a:srgbClr val="93ACD1"/>
              </a:solidFill>
              <a:prstDash val="solid"/>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6" name="Rectangle 87" descr="EOSP&#10;Sat 12/17/11"/>
            <p:cNvSpPr>
              <a:spLocks noChangeArrowheads="1"/>
            </p:cNvSpPr>
            <p:nvPr/>
          </p:nvSpPr>
          <p:spPr bwMode="auto">
            <a:xfrm>
              <a:off x="103" y="-55"/>
              <a:ext cx="43" cy="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73451"/>
                  </a:solidFill>
                  <a:effectLst/>
                  <a:latin typeface="Calibri" pitchFamily="34" charset="0"/>
                  <a:cs typeface="Calibri" pitchFamily="34" charset="0"/>
                </a:rPr>
                <a:t>EOSP</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77" name="Group 84"/>
            <p:cNvGrpSpPr>
              <a:grpSpLocks/>
            </p:cNvGrpSpPr>
            <p:nvPr/>
          </p:nvGrpSpPr>
          <p:grpSpPr bwMode="auto">
            <a:xfrm>
              <a:off x="260" y="-12"/>
              <a:ext cx="24" cy="24"/>
              <a:chOff x="0" y="0"/>
              <a:chExt cx="100" cy="100"/>
            </a:xfrm>
          </p:grpSpPr>
          <p:sp>
            <p:nvSpPr>
              <p:cNvPr id="95" name="Freeform 86"/>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w="1">
                <a:solidFill>
                  <a:srgbClr val="93ACD1"/>
                </a:solid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6" name="Freeform 85"/>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93ACD1"/>
              </a:solidFill>
              <a:ln w="1">
                <a:solidFill>
                  <a:srgbClr val="93ACD1"/>
                </a:solidFill>
                <a:round/>
                <a:headEnd/>
                <a:tailEnd/>
              </a:ln>
            </p:spPr>
            <p:txBody>
              <a:bodyPr vert="horz" wrap="square" lIns="91440" tIns="45720" rIns="91440" bIns="45720" numCol="1" anchor="t" anchorCtr="0" compatLnSpc="1">
                <a:prstTxWarp prst="textNoShape">
                  <a:avLst/>
                </a:prstTxWarp>
              </a:bodyPr>
              <a:lstStyle/>
              <a:p>
                <a:endParaRPr lang="en-US" sz="3200"/>
              </a:p>
            </p:txBody>
          </p:sp>
        </p:grpSp>
        <p:sp>
          <p:nvSpPr>
            <p:cNvPr id="78" name="Freeform 83"/>
            <p:cNvSpPr>
              <a:spLocks noChangeArrowheads="1"/>
            </p:cNvSpPr>
            <p:nvPr/>
          </p:nvSpPr>
          <p:spPr bwMode="auto">
            <a:xfrm>
              <a:off x="271" y="-34"/>
              <a:ext cx="0" cy="22"/>
            </a:xfrm>
            <a:custGeom>
              <a:avLst/>
              <a:gdLst>
                <a:gd name="T0" fmla="*/ 22 h 22"/>
                <a:gd name="T1" fmla="*/ 0 h 22"/>
              </a:gdLst>
              <a:ahLst/>
              <a:cxnLst>
                <a:cxn ang="0">
                  <a:pos x="0" y="T0"/>
                </a:cxn>
                <a:cxn ang="0">
                  <a:pos x="0" y="T1"/>
                </a:cxn>
              </a:cxnLst>
              <a:rect l="0" t="0" r="r" b="b"/>
              <a:pathLst>
                <a:path h="22">
                  <a:moveTo>
                    <a:pt x="0" y="22"/>
                  </a:moveTo>
                  <a:lnTo>
                    <a:pt x="0" y="0"/>
                  </a:lnTo>
                </a:path>
              </a:pathLst>
            </a:custGeom>
            <a:solidFill>
              <a:srgbClr val="FFFFFF"/>
            </a:solidFill>
            <a:ln w="1">
              <a:solidFill>
                <a:srgbClr val="93ACD1"/>
              </a:solidFill>
              <a:prstDash val="solid"/>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9" name="Rectangle 82" descr="MOSP&#10;Mon 3/12/12"/>
            <p:cNvSpPr>
              <a:spLocks noChangeArrowheads="1"/>
            </p:cNvSpPr>
            <p:nvPr/>
          </p:nvSpPr>
          <p:spPr bwMode="auto">
            <a:xfrm>
              <a:off x="252" y="-52"/>
              <a:ext cx="50" cy="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73451"/>
                  </a:solidFill>
                  <a:effectLst/>
                  <a:latin typeface="Calibri" pitchFamily="34" charset="0"/>
                  <a:cs typeface="Calibri" pitchFamily="34" charset="0"/>
                </a:rPr>
                <a:t>MOSP</a:t>
              </a:r>
              <a:endParaRPr kumimoji="0" lang="en-US" sz="36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80" name="Group 79"/>
            <p:cNvGrpSpPr>
              <a:grpSpLocks/>
            </p:cNvGrpSpPr>
            <p:nvPr/>
          </p:nvGrpSpPr>
          <p:grpSpPr bwMode="auto">
            <a:xfrm>
              <a:off x="365" y="-12"/>
              <a:ext cx="24" cy="24"/>
              <a:chOff x="0" y="0"/>
              <a:chExt cx="100" cy="100"/>
            </a:xfrm>
          </p:grpSpPr>
          <p:sp>
            <p:nvSpPr>
              <p:cNvPr id="93" name="Freeform 81"/>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w="1">
                <a:solidFill>
                  <a:srgbClr val="93ACD1"/>
                </a:solid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4" name="Freeform 80"/>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93ACD1"/>
              </a:solidFill>
              <a:ln w="1">
                <a:solidFill>
                  <a:srgbClr val="93ACD1"/>
                </a:solidFill>
                <a:round/>
                <a:headEnd/>
                <a:tailEnd/>
              </a:ln>
            </p:spPr>
            <p:txBody>
              <a:bodyPr vert="horz" wrap="square" lIns="91440" tIns="45720" rIns="91440" bIns="45720" numCol="1" anchor="t" anchorCtr="0" compatLnSpc="1">
                <a:prstTxWarp prst="textNoShape">
                  <a:avLst/>
                </a:prstTxWarp>
              </a:bodyPr>
              <a:lstStyle/>
              <a:p>
                <a:endParaRPr lang="en-US" sz="3200"/>
              </a:p>
            </p:txBody>
          </p:sp>
        </p:grpSp>
        <p:sp>
          <p:nvSpPr>
            <p:cNvPr id="81" name="Freeform 78"/>
            <p:cNvSpPr>
              <a:spLocks noChangeArrowheads="1"/>
            </p:cNvSpPr>
            <p:nvPr/>
          </p:nvSpPr>
          <p:spPr bwMode="auto">
            <a:xfrm>
              <a:off x="376" y="-32"/>
              <a:ext cx="0" cy="20"/>
            </a:xfrm>
            <a:custGeom>
              <a:avLst/>
              <a:gdLst>
                <a:gd name="T0" fmla="*/ 20 h 20"/>
                <a:gd name="T1" fmla="*/ 0 h 20"/>
              </a:gdLst>
              <a:ahLst/>
              <a:cxnLst>
                <a:cxn ang="0">
                  <a:pos x="0" y="T0"/>
                </a:cxn>
                <a:cxn ang="0">
                  <a:pos x="0" y="T1"/>
                </a:cxn>
              </a:cxnLst>
              <a:rect l="0" t="0" r="r" b="b"/>
              <a:pathLst>
                <a:path h="20">
                  <a:moveTo>
                    <a:pt x="0" y="20"/>
                  </a:moveTo>
                  <a:lnTo>
                    <a:pt x="0" y="0"/>
                  </a:lnTo>
                </a:path>
              </a:pathLst>
            </a:custGeom>
            <a:solidFill>
              <a:srgbClr val="FFFFFF"/>
            </a:solidFill>
            <a:ln w="1">
              <a:solidFill>
                <a:srgbClr val="93ACD1"/>
              </a:solidFill>
              <a:prstDash val="solid"/>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2" name="Rectangle 77" descr="EOSP&#10;Thu 5/10/12"/>
            <p:cNvSpPr>
              <a:spLocks noChangeArrowheads="1"/>
            </p:cNvSpPr>
            <p:nvPr/>
          </p:nvSpPr>
          <p:spPr bwMode="auto">
            <a:xfrm>
              <a:off x="360" y="-50"/>
              <a:ext cx="47" cy="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73451"/>
                  </a:solidFill>
                  <a:effectLst/>
                  <a:latin typeface="Calibri" pitchFamily="34" charset="0"/>
                  <a:cs typeface="Calibri" pitchFamily="34" charset="0"/>
                </a:rPr>
                <a:t>EOSP</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83" name="Group 74"/>
            <p:cNvGrpSpPr>
              <a:grpSpLocks/>
            </p:cNvGrpSpPr>
            <p:nvPr/>
          </p:nvGrpSpPr>
          <p:grpSpPr bwMode="auto">
            <a:xfrm>
              <a:off x="527" y="-12"/>
              <a:ext cx="24" cy="24"/>
              <a:chOff x="0" y="0"/>
              <a:chExt cx="100" cy="100"/>
            </a:xfrm>
          </p:grpSpPr>
          <p:sp>
            <p:nvSpPr>
              <p:cNvPr id="91" name="Freeform 76"/>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w="1">
                <a:solidFill>
                  <a:srgbClr val="93ACD1"/>
                </a:solid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2" name="Freeform 75"/>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93ACD1"/>
              </a:solidFill>
              <a:ln w="1">
                <a:solidFill>
                  <a:srgbClr val="93ACD1"/>
                </a:solidFill>
                <a:round/>
                <a:headEnd/>
                <a:tailEnd/>
              </a:ln>
            </p:spPr>
            <p:txBody>
              <a:bodyPr vert="horz" wrap="square" lIns="91440" tIns="45720" rIns="91440" bIns="45720" numCol="1" anchor="t" anchorCtr="0" compatLnSpc="1">
                <a:prstTxWarp prst="textNoShape">
                  <a:avLst/>
                </a:prstTxWarp>
              </a:bodyPr>
              <a:lstStyle/>
              <a:p>
                <a:endParaRPr lang="en-US" sz="3200"/>
              </a:p>
            </p:txBody>
          </p:sp>
        </p:grpSp>
        <p:sp>
          <p:nvSpPr>
            <p:cNvPr id="84" name="Freeform 73"/>
            <p:cNvSpPr>
              <a:spLocks noChangeArrowheads="1"/>
            </p:cNvSpPr>
            <p:nvPr/>
          </p:nvSpPr>
          <p:spPr bwMode="auto">
            <a:xfrm>
              <a:off x="538" y="-39"/>
              <a:ext cx="0" cy="27"/>
            </a:xfrm>
            <a:custGeom>
              <a:avLst/>
              <a:gdLst>
                <a:gd name="T0" fmla="*/ 27 h 27"/>
                <a:gd name="T1" fmla="*/ 0 h 27"/>
              </a:gdLst>
              <a:ahLst/>
              <a:cxnLst>
                <a:cxn ang="0">
                  <a:pos x="0" y="T0"/>
                </a:cxn>
                <a:cxn ang="0">
                  <a:pos x="0" y="T1"/>
                </a:cxn>
              </a:cxnLst>
              <a:rect l="0" t="0" r="r" b="b"/>
              <a:pathLst>
                <a:path h="27">
                  <a:moveTo>
                    <a:pt x="0" y="27"/>
                  </a:moveTo>
                  <a:lnTo>
                    <a:pt x="0" y="0"/>
                  </a:lnTo>
                </a:path>
              </a:pathLst>
            </a:custGeom>
            <a:solidFill>
              <a:srgbClr val="FFFFFF"/>
            </a:solidFill>
            <a:ln w="1">
              <a:solidFill>
                <a:srgbClr val="93ACD1"/>
              </a:solidFill>
              <a:prstDash val="solid"/>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5" name="Rectangle 72" descr="EOSP&#10;Thu 8/9/12"/>
            <p:cNvSpPr>
              <a:spLocks noChangeArrowheads="1"/>
            </p:cNvSpPr>
            <p:nvPr/>
          </p:nvSpPr>
          <p:spPr bwMode="auto">
            <a:xfrm>
              <a:off x="522" y="-57"/>
              <a:ext cx="47" cy="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73451"/>
                  </a:solidFill>
                  <a:effectLst/>
                  <a:latin typeface="Calibri" pitchFamily="34" charset="0"/>
                  <a:cs typeface="Calibri" pitchFamily="34" charset="0"/>
                </a:rPr>
                <a:t>EOSP</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86" name="Group 69"/>
            <p:cNvGrpSpPr>
              <a:grpSpLocks/>
            </p:cNvGrpSpPr>
            <p:nvPr/>
          </p:nvGrpSpPr>
          <p:grpSpPr bwMode="auto">
            <a:xfrm>
              <a:off x="702" y="-12"/>
              <a:ext cx="24" cy="24"/>
              <a:chOff x="0" y="0"/>
              <a:chExt cx="100" cy="100"/>
            </a:xfrm>
          </p:grpSpPr>
          <p:sp>
            <p:nvSpPr>
              <p:cNvPr id="89" name="Freeform 71"/>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w="1">
                <a:solidFill>
                  <a:srgbClr val="93ACD1"/>
                </a:solid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0" name="Freeform 70"/>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93ACD1"/>
              </a:solidFill>
              <a:ln w="1">
                <a:solidFill>
                  <a:srgbClr val="93ACD1"/>
                </a:solidFill>
                <a:round/>
                <a:headEnd/>
                <a:tailEnd/>
              </a:ln>
            </p:spPr>
            <p:txBody>
              <a:bodyPr vert="horz" wrap="square" lIns="91440" tIns="45720" rIns="91440" bIns="45720" numCol="1" anchor="t" anchorCtr="0" compatLnSpc="1">
                <a:prstTxWarp prst="textNoShape">
                  <a:avLst/>
                </a:prstTxWarp>
              </a:bodyPr>
              <a:lstStyle/>
              <a:p>
                <a:endParaRPr lang="en-US" sz="3200"/>
              </a:p>
            </p:txBody>
          </p:sp>
        </p:grpSp>
        <p:sp>
          <p:nvSpPr>
            <p:cNvPr id="87" name="Freeform 68"/>
            <p:cNvSpPr>
              <a:spLocks noChangeArrowheads="1"/>
            </p:cNvSpPr>
            <p:nvPr/>
          </p:nvSpPr>
          <p:spPr bwMode="auto">
            <a:xfrm>
              <a:off x="713" y="-39"/>
              <a:ext cx="0" cy="27"/>
            </a:xfrm>
            <a:custGeom>
              <a:avLst/>
              <a:gdLst>
                <a:gd name="T0" fmla="*/ 27 h 27"/>
                <a:gd name="T1" fmla="*/ 0 h 27"/>
              </a:gdLst>
              <a:ahLst/>
              <a:cxnLst>
                <a:cxn ang="0">
                  <a:pos x="0" y="T0"/>
                </a:cxn>
                <a:cxn ang="0">
                  <a:pos x="0" y="T1"/>
                </a:cxn>
              </a:cxnLst>
              <a:rect l="0" t="0" r="r" b="b"/>
              <a:pathLst>
                <a:path h="27">
                  <a:moveTo>
                    <a:pt x="0" y="27"/>
                  </a:moveTo>
                  <a:lnTo>
                    <a:pt x="0" y="0"/>
                  </a:lnTo>
                </a:path>
              </a:pathLst>
            </a:custGeom>
            <a:solidFill>
              <a:srgbClr val="FFFFFF"/>
            </a:solidFill>
            <a:ln w="1">
              <a:solidFill>
                <a:srgbClr val="93ACD1"/>
              </a:solidFill>
              <a:prstDash val="solid"/>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8" name="Rectangle 67" descr="Poster&#10;Fri 11/16/12"/>
            <p:cNvSpPr>
              <a:spLocks noChangeArrowheads="1"/>
            </p:cNvSpPr>
            <p:nvPr/>
          </p:nvSpPr>
          <p:spPr bwMode="auto">
            <a:xfrm>
              <a:off x="693" y="-57"/>
              <a:ext cx="59" cy="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73451"/>
                  </a:solidFill>
                  <a:effectLst/>
                  <a:latin typeface="Calibri" pitchFamily="34" charset="0"/>
                  <a:cs typeface="Calibri" pitchFamily="34" charset="0"/>
                </a:rPr>
                <a:t>Poster</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51" name="갈매기형 수장 50"/>
          <p:cNvSpPr/>
          <p:nvPr/>
        </p:nvSpPr>
        <p:spPr>
          <a:xfrm>
            <a:off x="113971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Process</a:t>
            </a:r>
            <a:endParaRPr lang="en-US" sz="1400" b="1" dirty="0">
              <a:solidFill>
                <a:schemeClr val="bg1"/>
              </a:solidFill>
            </a:endParaRPr>
          </a:p>
        </p:txBody>
      </p:sp>
    </p:spTree>
    <p:extLst>
      <p:ext uri="{BB962C8B-B14F-4D97-AF65-F5344CB8AC3E}">
        <p14:creationId xmlns:p14="http://schemas.microsoft.com/office/powerpoint/2010/main" val="29396569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Tailored for OUP</a:t>
            </a:r>
            <a:endParaRPr lang="en-US" dirty="0"/>
          </a:p>
        </p:txBody>
      </p:sp>
      <p:sp>
        <p:nvSpPr>
          <p:cNvPr id="5" name="슬라이드 번호 개체 틀 4"/>
          <p:cNvSpPr>
            <a:spLocks noGrp="1"/>
          </p:cNvSpPr>
          <p:nvPr>
            <p:ph type="sldNum" sz="quarter" idx="12"/>
          </p:nvPr>
        </p:nvSpPr>
        <p:spPr/>
        <p:txBody>
          <a:bodyPr/>
          <a:lstStyle/>
          <a:p>
            <a:fld id="{C8543539-7BAA-46DC-B70F-B410051F05C1}" type="slidenum">
              <a:rPr lang="en-US" smtClean="0"/>
              <a:pPr/>
              <a:t>13</a:t>
            </a:fld>
            <a:endParaRPr lang="en-US" dirty="0"/>
          </a:p>
        </p:txBody>
      </p:sp>
      <p:sp>
        <p:nvSpPr>
          <p:cNvPr id="6" name="갈매기형 수장 5"/>
          <p:cNvSpPr/>
          <p:nvPr/>
        </p:nvSpPr>
        <p:spPr>
          <a:xfrm>
            <a:off x="113971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Process</a:t>
            </a:r>
            <a:endParaRPr lang="en-US" sz="1400" b="1" dirty="0">
              <a:solidFill>
                <a:schemeClr val="bg1"/>
              </a:solidFill>
            </a:endParaRPr>
          </a:p>
        </p:txBody>
      </p:sp>
      <p:pic>
        <p:nvPicPr>
          <p:cNvPr id="1761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0638" y="1845728"/>
            <a:ext cx="6481762" cy="4174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1948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Retrospective Meeting</a:t>
            </a:r>
            <a:endParaRPr lang="en-US" dirty="0"/>
          </a:p>
        </p:txBody>
      </p:sp>
      <p:sp>
        <p:nvSpPr>
          <p:cNvPr id="5" name="슬라이드 번호 개체 틀 4"/>
          <p:cNvSpPr>
            <a:spLocks noGrp="1"/>
          </p:cNvSpPr>
          <p:nvPr>
            <p:ph type="sldNum" sz="quarter" idx="12"/>
          </p:nvPr>
        </p:nvSpPr>
        <p:spPr/>
        <p:txBody>
          <a:bodyPr/>
          <a:lstStyle/>
          <a:p>
            <a:fld id="{C8543539-7BAA-46DC-B70F-B410051F05C1}" type="slidenum">
              <a:rPr lang="en-US" smtClean="0"/>
              <a:pPr/>
              <a:t>14</a:t>
            </a:fld>
            <a:endParaRPr lang="en-US" dirty="0"/>
          </a:p>
        </p:txBody>
      </p:sp>
      <p:sp>
        <p:nvSpPr>
          <p:cNvPr id="7" name="Content Placeholder 6"/>
          <p:cNvSpPr>
            <a:spLocks noGrp="1"/>
          </p:cNvSpPr>
          <p:nvPr>
            <p:ph idx="1"/>
          </p:nvPr>
        </p:nvSpPr>
        <p:spPr/>
        <p:txBody>
          <a:bodyPr/>
          <a:lstStyle/>
          <a:p>
            <a:pPr>
              <a:lnSpc>
                <a:spcPct val="250000"/>
              </a:lnSpc>
            </a:pPr>
            <a:r>
              <a:rPr lang="en-US" dirty="0" smtClean="0"/>
              <a:t>Discovered issues across all project areas</a:t>
            </a:r>
          </a:p>
          <a:p>
            <a:pPr>
              <a:lnSpc>
                <a:spcPct val="250000"/>
              </a:lnSpc>
            </a:pPr>
            <a:r>
              <a:rPr lang="en-US" dirty="0" smtClean="0"/>
              <a:t>Generated 31 action items for process improvement</a:t>
            </a:r>
            <a:endParaRPr lang="en-US" dirty="0"/>
          </a:p>
          <a:p>
            <a:pPr>
              <a:lnSpc>
                <a:spcPct val="250000"/>
              </a:lnSpc>
            </a:pPr>
            <a:r>
              <a:rPr lang="en-US" dirty="0" smtClean="0"/>
              <a:t>Addressed 27 of those issues</a:t>
            </a:r>
          </a:p>
        </p:txBody>
      </p:sp>
      <p:sp>
        <p:nvSpPr>
          <p:cNvPr id="6" name="갈매기형 수장 5"/>
          <p:cNvSpPr/>
          <p:nvPr/>
        </p:nvSpPr>
        <p:spPr>
          <a:xfrm>
            <a:off x="113971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Process</a:t>
            </a:r>
            <a:endParaRPr lang="en-US" sz="1400" b="1" dirty="0">
              <a:solidFill>
                <a:schemeClr val="bg1"/>
              </a:solidFill>
            </a:endParaRPr>
          </a:p>
        </p:txBody>
      </p:sp>
    </p:spTree>
    <p:extLst>
      <p:ext uri="{BB962C8B-B14F-4D97-AF65-F5344CB8AC3E}">
        <p14:creationId xmlns:p14="http://schemas.microsoft.com/office/powerpoint/2010/main" val="42826742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normAutofit/>
          </a:bodyPr>
          <a:lstStyle/>
          <a:p>
            <a:pPr>
              <a:lnSpc>
                <a:spcPct val="250000"/>
              </a:lnSpc>
            </a:pPr>
            <a:r>
              <a:rPr lang="en-US" dirty="0" smtClean="0"/>
              <a:t>Process framework gives us a ‘big picture’ for planning</a:t>
            </a:r>
          </a:p>
          <a:p>
            <a:pPr>
              <a:lnSpc>
                <a:spcPct val="250000"/>
              </a:lnSpc>
            </a:pPr>
            <a:r>
              <a:rPr lang="en-US" dirty="0" smtClean="0"/>
              <a:t>Roles need a defined purpose</a:t>
            </a:r>
          </a:p>
          <a:p>
            <a:pPr>
              <a:lnSpc>
                <a:spcPct val="250000"/>
              </a:lnSpc>
            </a:pPr>
            <a:r>
              <a:rPr lang="en-US" dirty="0" smtClean="0"/>
              <a:t>Process must be tailored to fit our needs</a:t>
            </a:r>
          </a:p>
          <a:p>
            <a:pPr marL="1371600" lvl="3" indent="0">
              <a:lnSpc>
                <a:spcPct val="200000"/>
              </a:lnSpc>
              <a:buNone/>
            </a:pPr>
            <a:endParaRPr lang="en-US" dirty="0" smtClean="0"/>
          </a:p>
          <a:p>
            <a:pPr>
              <a:lnSpc>
                <a:spcPct val="200000"/>
              </a:lnSpc>
            </a:pPr>
            <a:endParaRPr lang="en-US" dirty="0"/>
          </a:p>
        </p:txBody>
      </p:sp>
      <p:sp>
        <p:nvSpPr>
          <p:cNvPr id="5" name="슬라이드 번호 개체 틀 4"/>
          <p:cNvSpPr>
            <a:spLocks noGrp="1"/>
          </p:cNvSpPr>
          <p:nvPr>
            <p:ph type="sldNum" sz="quarter" idx="12"/>
          </p:nvPr>
        </p:nvSpPr>
        <p:spPr/>
        <p:txBody>
          <a:bodyPr/>
          <a:lstStyle/>
          <a:p>
            <a:fld id="{C8543539-7BAA-46DC-B70F-B410051F05C1}" type="slidenum">
              <a:rPr lang="en-US" smtClean="0"/>
              <a:pPr/>
              <a:t>15</a:t>
            </a:fld>
            <a:endParaRPr lang="en-US" dirty="0"/>
          </a:p>
        </p:txBody>
      </p:sp>
      <p:sp>
        <p:nvSpPr>
          <p:cNvPr id="6" name="갈매기형 수장 5"/>
          <p:cNvSpPr/>
          <p:nvPr/>
        </p:nvSpPr>
        <p:spPr>
          <a:xfrm>
            <a:off x="113971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Process</a:t>
            </a:r>
            <a:endParaRPr lang="en-US" sz="1400" b="1" dirty="0">
              <a:solidFill>
                <a:schemeClr val="bg1"/>
              </a:solidFill>
            </a:endParaRPr>
          </a:p>
        </p:txBody>
      </p:sp>
    </p:spTree>
    <p:extLst>
      <p:ext uri="{BB962C8B-B14F-4D97-AF65-F5344CB8AC3E}">
        <p14:creationId xmlns:p14="http://schemas.microsoft.com/office/powerpoint/2010/main" val="20777343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Improvements</a:t>
            </a:r>
            <a:endParaRPr lang="en-US" dirty="0"/>
          </a:p>
        </p:txBody>
      </p:sp>
      <p:sp>
        <p:nvSpPr>
          <p:cNvPr id="3" name="Content Placeholder 2"/>
          <p:cNvSpPr>
            <a:spLocks noGrp="1"/>
          </p:cNvSpPr>
          <p:nvPr>
            <p:ph idx="1"/>
          </p:nvPr>
        </p:nvSpPr>
        <p:spPr/>
        <p:txBody>
          <a:bodyPr/>
          <a:lstStyle/>
          <a:p>
            <a:r>
              <a:rPr lang="en-US" dirty="0" smtClean="0"/>
              <a:t>Tailor </a:t>
            </a:r>
            <a:r>
              <a:rPr lang="en-US" dirty="0"/>
              <a:t>OUP architecture process </a:t>
            </a:r>
            <a:r>
              <a:rPr lang="en-US" dirty="0" smtClean="0"/>
              <a:t>with ACDM</a:t>
            </a:r>
          </a:p>
          <a:p>
            <a:endParaRPr lang="en-US" dirty="0" smtClean="0"/>
          </a:p>
          <a:p>
            <a:r>
              <a:rPr lang="en-US" dirty="0" smtClean="0"/>
              <a:t>Rotate roles to gain different perspectives and experiences</a:t>
            </a:r>
          </a:p>
          <a:p>
            <a:endParaRPr lang="en-US" dirty="0" smtClean="0"/>
          </a:p>
          <a:p>
            <a:r>
              <a:rPr lang="en-US" dirty="0" smtClean="0"/>
              <a:t>Continue improving via the retrospective process</a:t>
            </a:r>
          </a:p>
          <a:p>
            <a:endParaRPr lang="en-US" dirty="0" smtClean="0"/>
          </a:p>
          <a:p>
            <a:r>
              <a:rPr lang="en-US" dirty="0" smtClean="0"/>
              <a:t>Create new role: EOSP Watcher</a:t>
            </a:r>
            <a:endParaRPr lang="en-US" dirty="0"/>
          </a:p>
          <a:p>
            <a:endParaRPr lang="en-US" dirty="0" smtClean="0"/>
          </a:p>
          <a:p>
            <a:endParaRPr lang="en-US" dirty="0" smtClean="0"/>
          </a:p>
          <a:p>
            <a:endParaRPr lang="en-US" dirty="0"/>
          </a:p>
          <a:p>
            <a:endParaRPr lang="en-US" dirty="0"/>
          </a:p>
        </p:txBody>
      </p:sp>
      <p:sp>
        <p:nvSpPr>
          <p:cNvPr id="5" name="슬라이드 번호 개체 틀 4"/>
          <p:cNvSpPr>
            <a:spLocks noGrp="1"/>
          </p:cNvSpPr>
          <p:nvPr>
            <p:ph type="sldNum" sz="quarter" idx="12"/>
          </p:nvPr>
        </p:nvSpPr>
        <p:spPr/>
        <p:txBody>
          <a:bodyPr/>
          <a:lstStyle/>
          <a:p>
            <a:fld id="{C8543539-7BAA-46DC-B70F-B410051F05C1}" type="slidenum">
              <a:rPr lang="en-US" smtClean="0"/>
              <a:pPr/>
              <a:t>16</a:t>
            </a:fld>
            <a:endParaRPr lang="en-US" dirty="0"/>
          </a:p>
        </p:txBody>
      </p:sp>
      <p:sp>
        <p:nvSpPr>
          <p:cNvPr id="6" name="갈매기형 수장 5"/>
          <p:cNvSpPr/>
          <p:nvPr/>
        </p:nvSpPr>
        <p:spPr>
          <a:xfrm>
            <a:off x="113971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Process</a:t>
            </a:r>
            <a:endParaRPr lang="en-US" sz="1400" b="1" dirty="0">
              <a:solidFill>
                <a:schemeClr val="bg1"/>
              </a:solidFill>
            </a:endParaRPr>
          </a:p>
        </p:txBody>
      </p:sp>
    </p:spTree>
    <p:extLst>
      <p:ext uri="{BB962C8B-B14F-4D97-AF65-F5344CB8AC3E}">
        <p14:creationId xmlns:p14="http://schemas.microsoft.com/office/powerpoint/2010/main" val="9932998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Planning</a:t>
            </a:r>
            <a:endParaRPr lang="en-US" dirty="0"/>
          </a:p>
        </p:txBody>
      </p:sp>
    </p:spTree>
    <p:extLst>
      <p:ext uri="{BB962C8B-B14F-4D97-AF65-F5344CB8AC3E}">
        <p14:creationId xmlns:p14="http://schemas.microsoft.com/office/powerpoint/2010/main" val="11244323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Practice</a:t>
            </a:r>
            <a:endParaRPr lang="en-US" dirty="0"/>
          </a:p>
        </p:txBody>
      </p:sp>
      <p:sp>
        <p:nvSpPr>
          <p:cNvPr id="602" name="슬라이드 번호 개체 틀 601"/>
          <p:cNvSpPr>
            <a:spLocks noGrp="1"/>
          </p:cNvSpPr>
          <p:nvPr>
            <p:ph type="sldNum" sz="quarter" idx="12"/>
          </p:nvPr>
        </p:nvSpPr>
        <p:spPr/>
        <p:txBody>
          <a:bodyPr/>
          <a:lstStyle/>
          <a:p>
            <a:fld id="{C8543539-7BAA-46DC-B70F-B410051F05C1}" type="slidenum">
              <a:rPr lang="en-US" smtClean="0"/>
              <a:pPr/>
              <a:t>18</a:t>
            </a:fld>
            <a:endParaRPr lang="en-US" dirty="0"/>
          </a:p>
        </p:txBody>
      </p:sp>
      <p:sp>
        <p:nvSpPr>
          <p:cNvPr id="6" name="갈매기형 수장 5"/>
          <p:cNvSpPr/>
          <p:nvPr/>
        </p:nvSpPr>
        <p:spPr>
          <a:xfrm>
            <a:off x="226193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Planning</a:t>
            </a:r>
            <a:endParaRPr lang="en-US" sz="1400" b="1" dirty="0">
              <a:solidFill>
                <a:schemeClr val="bg1"/>
              </a:solidFill>
            </a:endParaRPr>
          </a:p>
        </p:txBody>
      </p:sp>
      <p:pic>
        <p:nvPicPr>
          <p:cNvPr id="17715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2122269"/>
            <a:ext cx="7315200" cy="3592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07428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Lack of a Plan</a:t>
            </a:r>
            <a:endParaRPr lang="en-US" dirty="0"/>
          </a:p>
        </p:txBody>
      </p:sp>
      <p:sp>
        <p:nvSpPr>
          <p:cNvPr id="5" name="슬라이드 번호 개체 틀 4"/>
          <p:cNvSpPr>
            <a:spLocks noGrp="1"/>
          </p:cNvSpPr>
          <p:nvPr>
            <p:ph type="sldNum" sz="quarter" idx="12"/>
          </p:nvPr>
        </p:nvSpPr>
        <p:spPr/>
        <p:txBody>
          <a:bodyPr/>
          <a:lstStyle/>
          <a:p>
            <a:fld id="{C8543539-7BAA-46DC-B70F-B410051F05C1}" type="slidenum">
              <a:rPr lang="en-US" smtClean="0"/>
              <a:pPr/>
              <a:t>19</a:t>
            </a:fld>
            <a:endParaRPr lang="en-US" dirty="0"/>
          </a:p>
        </p:txBody>
      </p:sp>
      <p:pic>
        <p:nvPicPr>
          <p:cNvPr id="286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5335" y="1600200"/>
            <a:ext cx="1667265" cy="4872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갈매기형 수장 5"/>
          <p:cNvSpPr/>
          <p:nvPr/>
        </p:nvSpPr>
        <p:spPr>
          <a:xfrm>
            <a:off x="226193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Planning</a:t>
            </a:r>
            <a:endParaRPr lang="en-US" sz="1400" b="1" dirty="0">
              <a:solidFill>
                <a:schemeClr val="bg1"/>
              </a:solidFill>
            </a:endParaRPr>
          </a:p>
        </p:txBody>
      </p:sp>
    </p:spTree>
    <p:extLst>
      <p:ext uri="{BB962C8B-B14F-4D97-AF65-F5344CB8AC3E}">
        <p14:creationId xmlns:p14="http://schemas.microsoft.com/office/powerpoint/2010/main" val="66683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503238"/>
            <a:ext cx="8229600" cy="868362"/>
          </a:xfrm>
        </p:spPr>
        <p:txBody>
          <a:bodyPr/>
          <a:lstStyle/>
          <a:p>
            <a:r>
              <a:rPr lang="en-US" dirty="0" smtClean="0"/>
              <a:t>Agenda</a:t>
            </a:r>
            <a:endParaRPr lang="en-US" dirty="0"/>
          </a:p>
        </p:txBody>
      </p:sp>
      <p:sp>
        <p:nvSpPr>
          <p:cNvPr id="3" name="내용 개체 틀 2"/>
          <p:cNvSpPr>
            <a:spLocks noGrp="1"/>
          </p:cNvSpPr>
          <p:nvPr>
            <p:ph idx="1"/>
          </p:nvPr>
        </p:nvSpPr>
        <p:spPr/>
        <p:txBody>
          <a:bodyPr/>
          <a:lstStyle/>
          <a:p>
            <a:pPr marL="457200" indent="-457200">
              <a:buFont typeface="+mj-lt"/>
              <a:buAutoNum type="arabicPeriod"/>
            </a:pPr>
            <a:r>
              <a:rPr lang="en-US" dirty="0" smtClean="0"/>
              <a:t>Project Overview</a:t>
            </a:r>
          </a:p>
          <a:p>
            <a:pPr marL="457200" indent="-457200">
              <a:buFont typeface="+mj-lt"/>
              <a:buAutoNum type="arabicPeriod"/>
            </a:pPr>
            <a:r>
              <a:rPr lang="en-US" dirty="0" smtClean="0"/>
              <a:t>Process</a:t>
            </a:r>
          </a:p>
          <a:p>
            <a:pPr marL="457200" indent="-457200">
              <a:buFont typeface="+mj-lt"/>
              <a:buAutoNum type="arabicPeriod"/>
            </a:pPr>
            <a:r>
              <a:rPr lang="en-US" dirty="0" smtClean="0"/>
              <a:t>Planning</a:t>
            </a:r>
          </a:p>
          <a:p>
            <a:pPr marL="457200" indent="-457200">
              <a:buFont typeface="+mj-lt"/>
              <a:buAutoNum type="arabicPeriod"/>
            </a:pPr>
            <a:r>
              <a:rPr lang="en-US" dirty="0" smtClean="0"/>
              <a:t>Requirements</a:t>
            </a:r>
          </a:p>
          <a:p>
            <a:pPr marL="457200" indent="-457200">
              <a:buFont typeface="+mj-lt"/>
              <a:buAutoNum type="arabicPeriod"/>
            </a:pPr>
            <a:r>
              <a:rPr lang="en-US" dirty="0" smtClean="0"/>
              <a:t>Risk Management</a:t>
            </a:r>
          </a:p>
          <a:p>
            <a:pPr marL="457200" indent="-457200">
              <a:buFont typeface="+mj-lt"/>
              <a:buAutoNum type="arabicPeriod"/>
            </a:pPr>
            <a:r>
              <a:rPr lang="en-US" dirty="0" smtClean="0"/>
              <a:t>Configuration Management</a:t>
            </a:r>
          </a:p>
          <a:p>
            <a:pPr marL="457200" indent="-457200">
              <a:buFont typeface="+mj-lt"/>
              <a:buAutoNum type="arabicPeriod"/>
            </a:pPr>
            <a:r>
              <a:rPr lang="en-US" dirty="0" smtClean="0"/>
              <a:t>Team Work</a:t>
            </a:r>
          </a:p>
          <a:p>
            <a:pPr marL="457200" indent="-457200">
              <a:buFont typeface="+mj-lt"/>
              <a:buAutoNum type="arabicPeriod"/>
            </a:pPr>
            <a:r>
              <a:rPr lang="en-US" dirty="0" smtClean="0"/>
              <a:t>Roadmap for Next Semester</a:t>
            </a:r>
            <a:endParaRPr lang="en-US" dirty="0"/>
          </a:p>
        </p:txBody>
      </p:sp>
      <p:sp>
        <p:nvSpPr>
          <p:cNvPr id="4" name="직사각형 3"/>
          <p:cNvSpPr/>
          <p:nvPr/>
        </p:nvSpPr>
        <p:spPr>
          <a:xfrm>
            <a:off x="0" y="1219200"/>
            <a:ext cx="9144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슬라이드 번호 개체 틀 5"/>
          <p:cNvSpPr>
            <a:spLocks noGrp="1"/>
          </p:cNvSpPr>
          <p:nvPr>
            <p:ph type="sldNum" sz="quarter" idx="12"/>
          </p:nvPr>
        </p:nvSpPr>
        <p:spPr/>
        <p:txBody>
          <a:bodyPr/>
          <a:lstStyle/>
          <a:p>
            <a:fld id="{C8543539-7BAA-46DC-B70F-B410051F05C1}" type="slidenum">
              <a:rPr lang="en-US" smtClean="0"/>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ALL the Things</a:t>
            </a:r>
            <a:endParaRPr lang="en-US" dirty="0"/>
          </a:p>
        </p:txBody>
      </p:sp>
      <p:sp>
        <p:nvSpPr>
          <p:cNvPr id="5" name="슬라이드 번호 개체 틀 4"/>
          <p:cNvSpPr>
            <a:spLocks noGrp="1"/>
          </p:cNvSpPr>
          <p:nvPr>
            <p:ph type="sldNum" sz="quarter" idx="12"/>
          </p:nvPr>
        </p:nvSpPr>
        <p:spPr/>
        <p:txBody>
          <a:bodyPr/>
          <a:lstStyle/>
          <a:p>
            <a:fld id="{C8543539-7BAA-46DC-B70F-B410051F05C1}" type="slidenum">
              <a:rPr lang="en-US" smtClean="0"/>
              <a:pPr/>
              <a:t>20</a:t>
            </a:fld>
            <a:endParaRPr lang="en-US" dirty="0"/>
          </a:p>
        </p:txBody>
      </p:sp>
      <p:sp>
        <p:nvSpPr>
          <p:cNvPr id="6" name="갈매기형 수장 5"/>
          <p:cNvSpPr/>
          <p:nvPr/>
        </p:nvSpPr>
        <p:spPr>
          <a:xfrm>
            <a:off x="226193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Planning</a:t>
            </a:r>
            <a:endParaRPr lang="en-US" sz="1400" b="1" dirty="0">
              <a:solidFill>
                <a:schemeClr val="bg1"/>
              </a:solidFill>
            </a:endParaRPr>
          </a:p>
        </p:txBody>
      </p:sp>
      <p:pic>
        <p:nvPicPr>
          <p:cNvPr id="1781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1833563"/>
            <a:ext cx="7315200" cy="4125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98184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High Level Plan</a:t>
            </a:r>
            <a:endParaRPr lang="en-US" dirty="0"/>
          </a:p>
        </p:txBody>
      </p:sp>
      <p:sp>
        <p:nvSpPr>
          <p:cNvPr id="6" name="슬라이드 번호 개체 틀 5"/>
          <p:cNvSpPr>
            <a:spLocks noGrp="1"/>
          </p:cNvSpPr>
          <p:nvPr>
            <p:ph type="sldNum" sz="quarter" idx="12"/>
          </p:nvPr>
        </p:nvSpPr>
        <p:spPr/>
        <p:txBody>
          <a:bodyPr/>
          <a:lstStyle/>
          <a:p>
            <a:fld id="{C8543539-7BAA-46DC-B70F-B410051F05C1}" type="slidenum">
              <a:rPr lang="en-US" smtClean="0"/>
              <a:pPr/>
              <a:t>21</a:t>
            </a:fld>
            <a:endParaRPr lang="en-US" dirty="0"/>
          </a:p>
        </p:txBody>
      </p:sp>
      <p:sp>
        <p:nvSpPr>
          <p:cNvPr id="7" name="갈매기형 수장 6"/>
          <p:cNvSpPr/>
          <p:nvPr/>
        </p:nvSpPr>
        <p:spPr>
          <a:xfrm>
            <a:off x="226193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Planning</a:t>
            </a:r>
            <a:endParaRPr lang="en-US" sz="1400" b="1" dirty="0">
              <a:solidFill>
                <a:schemeClr val="bg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131173959"/>
              </p:ext>
            </p:extLst>
          </p:nvPr>
        </p:nvGraphicFramePr>
        <p:xfrm>
          <a:off x="685800" y="1883661"/>
          <a:ext cx="7772400" cy="4059939"/>
        </p:xfrm>
        <a:graphic>
          <a:graphicData uri="http://schemas.openxmlformats.org/drawingml/2006/table">
            <a:tbl>
              <a:tblPr firstRow="1" firstCol="1" bandRow="1" bandCol="1">
                <a:tableStyleId>{69012ECD-51FC-41F1-AA8D-1B2483CD663E}</a:tableStyleId>
              </a:tblPr>
              <a:tblGrid>
                <a:gridCol w="6281193"/>
                <a:gridCol w="1491207"/>
              </a:tblGrid>
              <a:tr h="340815">
                <a:tc>
                  <a:txBody>
                    <a:bodyPr/>
                    <a:lstStyle/>
                    <a:p>
                      <a:pPr marL="0" marR="0">
                        <a:lnSpc>
                          <a:spcPct val="115000"/>
                        </a:lnSpc>
                        <a:spcBef>
                          <a:spcPts val="0"/>
                        </a:spcBef>
                        <a:spcAft>
                          <a:spcPts val="0"/>
                        </a:spcAft>
                      </a:pPr>
                      <a:r>
                        <a:rPr lang="en-US" sz="1800" dirty="0">
                          <a:effectLst/>
                        </a:rPr>
                        <a:t>Milestone</a:t>
                      </a:r>
                      <a:endParaRPr lang="en-US" sz="1600" dirty="0">
                        <a:effectLst/>
                        <a:latin typeface="Arial" pitchFamily="34" charset="0"/>
                        <a:ea typeface="Malgun Gothic"/>
                        <a:cs typeface="Arial" pitchFamily="34" charset="0"/>
                      </a:endParaRPr>
                    </a:p>
                  </a:txBody>
                  <a:tcPr marL="68580" marR="68580" marT="0" marB="0"/>
                </a:tc>
                <a:tc>
                  <a:txBody>
                    <a:bodyPr/>
                    <a:lstStyle/>
                    <a:p>
                      <a:pPr marL="0" marR="0">
                        <a:lnSpc>
                          <a:spcPct val="115000"/>
                        </a:lnSpc>
                        <a:spcBef>
                          <a:spcPts val="0"/>
                        </a:spcBef>
                        <a:spcAft>
                          <a:spcPts val="0"/>
                        </a:spcAft>
                      </a:pPr>
                      <a:r>
                        <a:rPr lang="en-US" sz="1800" dirty="0">
                          <a:effectLst/>
                        </a:rPr>
                        <a:t>Date</a:t>
                      </a:r>
                      <a:endParaRPr lang="en-US" sz="1600" dirty="0">
                        <a:effectLst/>
                        <a:latin typeface="Arial" pitchFamily="34" charset="0"/>
                        <a:ea typeface="Malgun Gothic"/>
                        <a:cs typeface="Arial" pitchFamily="34" charset="0"/>
                      </a:endParaRPr>
                    </a:p>
                  </a:txBody>
                  <a:tcPr marL="68580" marR="68580" marT="0" marB="0"/>
                </a:tc>
              </a:tr>
              <a:tr h="302880">
                <a:tc>
                  <a:txBody>
                    <a:bodyPr/>
                    <a:lstStyle/>
                    <a:p>
                      <a:pPr marL="0" marR="0">
                        <a:lnSpc>
                          <a:spcPct val="115000"/>
                        </a:lnSpc>
                        <a:spcBef>
                          <a:spcPts val="0"/>
                        </a:spcBef>
                        <a:spcAft>
                          <a:spcPts val="0"/>
                        </a:spcAft>
                      </a:pPr>
                      <a:r>
                        <a:rPr lang="en-US" sz="1600" dirty="0">
                          <a:effectLst/>
                        </a:rPr>
                        <a:t>Statement of Work signed</a:t>
                      </a:r>
                      <a:endParaRPr lang="en-US" sz="1600" dirty="0">
                        <a:effectLst/>
                        <a:latin typeface="Arial" pitchFamily="34" charset="0"/>
                        <a:ea typeface="Malgun Gothic"/>
                        <a:cs typeface="Arial" pitchFamily="34" charset="0"/>
                      </a:endParaRPr>
                    </a:p>
                  </a:txBody>
                  <a:tcPr marL="68580" marR="68580" marT="0" marB="0"/>
                </a:tc>
                <a:tc>
                  <a:txBody>
                    <a:bodyPr/>
                    <a:lstStyle/>
                    <a:p>
                      <a:pPr marL="0" marR="0">
                        <a:lnSpc>
                          <a:spcPct val="115000"/>
                        </a:lnSpc>
                        <a:spcBef>
                          <a:spcPts val="0"/>
                        </a:spcBef>
                        <a:spcAft>
                          <a:spcPts val="0"/>
                        </a:spcAft>
                      </a:pPr>
                      <a:r>
                        <a:rPr lang="en-US" sz="1600" dirty="0">
                          <a:effectLst/>
                        </a:rPr>
                        <a:t>2011/12/15</a:t>
                      </a:r>
                      <a:endParaRPr lang="en-US" sz="1600" dirty="0">
                        <a:effectLst/>
                        <a:latin typeface="Arial" pitchFamily="34" charset="0"/>
                        <a:ea typeface="Malgun Gothic"/>
                        <a:cs typeface="Arial" pitchFamily="34" charset="0"/>
                      </a:endParaRPr>
                    </a:p>
                  </a:txBody>
                  <a:tcPr marL="68580" marR="68580" marT="0" marB="0"/>
                </a:tc>
              </a:tr>
              <a:tr h="331068">
                <a:tc>
                  <a:txBody>
                    <a:bodyPr/>
                    <a:lstStyle/>
                    <a:p>
                      <a:pPr marL="0" marR="0">
                        <a:lnSpc>
                          <a:spcPct val="115000"/>
                        </a:lnSpc>
                        <a:spcBef>
                          <a:spcPts val="0"/>
                        </a:spcBef>
                        <a:spcAft>
                          <a:spcPts val="0"/>
                        </a:spcAft>
                      </a:pPr>
                      <a:endParaRPr lang="en-US" sz="1600" dirty="0">
                        <a:effectLst/>
                        <a:latin typeface="Arial" pitchFamily="34" charset="0"/>
                        <a:ea typeface="Malgun Gothic"/>
                        <a:cs typeface="Arial" pitchFamily="34" charset="0"/>
                      </a:endParaRPr>
                    </a:p>
                  </a:txBody>
                  <a:tcPr marL="68580" marR="68580" marT="0" marB="0"/>
                </a:tc>
                <a:tc>
                  <a:txBody>
                    <a:bodyPr/>
                    <a:lstStyle/>
                    <a:p>
                      <a:pPr marL="0" marR="0">
                        <a:lnSpc>
                          <a:spcPct val="115000"/>
                        </a:lnSpc>
                        <a:spcBef>
                          <a:spcPts val="0"/>
                        </a:spcBef>
                        <a:spcAft>
                          <a:spcPts val="0"/>
                        </a:spcAft>
                      </a:pPr>
                      <a:endParaRPr lang="en-US" sz="1600" dirty="0">
                        <a:effectLst/>
                        <a:latin typeface="Arial" pitchFamily="34" charset="0"/>
                        <a:ea typeface="Malgun Gothic"/>
                        <a:cs typeface="Arial" pitchFamily="34" charset="0"/>
                      </a:endParaRPr>
                    </a:p>
                  </a:txBody>
                  <a:tcPr marL="68580" marR="68580" marT="0" marB="0"/>
                </a:tc>
              </a:tr>
              <a:tr h="302880">
                <a:tc>
                  <a:txBody>
                    <a:bodyPr/>
                    <a:lstStyle/>
                    <a:p>
                      <a:pPr marL="0" marR="0">
                        <a:lnSpc>
                          <a:spcPct val="115000"/>
                        </a:lnSpc>
                        <a:spcBef>
                          <a:spcPts val="0"/>
                        </a:spcBef>
                        <a:spcAft>
                          <a:spcPts val="0"/>
                        </a:spcAft>
                      </a:pPr>
                      <a:r>
                        <a:rPr lang="en-US" sz="1600" dirty="0">
                          <a:effectLst/>
                        </a:rPr>
                        <a:t>Architecture </a:t>
                      </a:r>
                      <a:r>
                        <a:rPr lang="en-US" sz="1600" dirty="0" err="1" smtClean="0">
                          <a:effectLst/>
                        </a:rPr>
                        <a:t>baselined</a:t>
                      </a:r>
                      <a:endParaRPr lang="en-US" sz="1600" dirty="0">
                        <a:effectLst/>
                        <a:latin typeface="Arial" pitchFamily="34" charset="0"/>
                        <a:ea typeface="Malgun Gothic"/>
                        <a:cs typeface="Arial" pitchFamily="34" charset="0"/>
                      </a:endParaRPr>
                    </a:p>
                  </a:txBody>
                  <a:tcPr marL="68580" marR="68580" marT="0" marB="0"/>
                </a:tc>
                <a:tc>
                  <a:txBody>
                    <a:bodyPr/>
                    <a:lstStyle/>
                    <a:p>
                      <a:pPr marL="0" marR="0">
                        <a:lnSpc>
                          <a:spcPct val="115000"/>
                        </a:lnSpc>
                        <a:spcBef>
                          <a:spcPts val="0"/>
                        </a:spcBef>
                        <a:spcAft>
                          <a:spcPts val="0"/>
                        </a:spcAft>
                      </a:pPr>
                      <a:r>
                        <a:rPr lang="en-US" sz="1600">
                          <a:effectLst/>
                        </a:rPr>
                        <a:t>2012/02/24</a:t>
                      </a:r>
                      <a:endParaRPr lang="en-US" sz="1600">
                        <a:effectLst/>
                        <a:latin typeface="Arial" pitchFamily="34" charset="0"/>
                        <a:ea typeface="Malgun Gothic"/>
                        <a:cs typeface="Arial" pitchFamily="34" charset="0"/>
                      </a:endParaRPr>
                    </a:p>
                  </a:txBody>
                  <a:tcPr marL="68580" marR="68580" marT="0" marB="0"/>
                </a:tc>
              </a:tr>
              <a:tr h="302880">
                <a:tc>
                  <a:txBody>
                    <a:bodyPr/>
                    <a:lstStyle/>
                    <a:p>
                      <a:pPr marL="0" marR="0">
                        <a:lnSpc>
                          <a:spcPct val="115000"/>
                        </a:lnSpc>
                        <a:spcBef>
                          <a:spcPts val="0"/>
                        </a:spcBef>
                        <a:spcAft>
                          <a:spcPts val="0"/>
                        </a:spcAft>
                      </a:pPr>
                      <a:r>
                        <a:rPr lang="en-US" sz="1600" dirty="0">
                          <a:effectLst/>
                        </a:rPr>
                        <a:t>Transfer framework complete</a:t>
                      </a:r>
                      <a:endParaRPr lang="en-US" sz="1600" dirty="0">
                        <a:effectLst/>
                        <a:latin typeface="Arial" pitchFamily="34" charset="0"/>
                        <a:ea typeface="Malgun Gothic"/>
                        <a:cs typeface="Arial" pitchFamily="34" charset="0"/>
                      </a:endParaRPr>
                    </a:p>
                  </a:txBody>
                  <a:tcPr marL="68580" marR="68580" marT="0" marB="0"/>
                </a:tc>
                <a:tc>
                  <a:txBody>
                    <a:bodyPr/>
                    <a:lstStyle/>
                    <a:p>
                      <a:pPr marL="0" marR="0">
                        <a:lnSpc>
                          <a:spcPct val="115000"/>
                        </a:lnSpc>
                        <a:spcBef>
                          <a:spcPts val="0"/>
                        </a:spcBef>
                        <a:spcAft>
                          <a:spcPts val="0"/>
                        </a:spcAft>
                      </a:pPr>
                      <a:r>
                        <a:rPr lang="en-US" sz="1600">
                          <a:effectLst/>
                        </a:rPr>
                        <a:t>2012/04/13</a:t>
                      </a:r>
                      <a:endParaRPr lang="en-US" sz="1600">
                        <a:effectLst/>
                        <a:latin typeface="Arial" pitchFamily="34" charset="0"/>
                        <a:ea typeface="Malgun Gothic"/>
                        <a:cs typeface="Arial" pitchFamily="34" charset="0"/>
                      </a:endParaRPr>
                    </a:p>
                  </a:txBody>
                  <a:tcPr marL="68580" marR="68580" marT="0" marB="0"/>
                </a:tc>
              </a:tr>
              <a:tr h="302880">
                <a:tc>
                  <a:txBody>
                    <a:bodyPr/>
                    <a:lstStyle/>
                    <a:p>
                      <a:pPr marL="0" marR="0">
                        <a:lnSpc>
                          <a:spcPct val="115000"/>
                        </a:lnSpc>
                        <a:spcBef>
                          <a:spcPts val="0"/>
                        </a:spcBef>
                        <a:spcAft>
                          <a:spcPts val="0"/>
                        </a:spcAft>
                      </a:pPr>
                      <a:r>
                        <a:rPr lang="en-US" sz="1600" dirty="0">
                          <a:effectLst/>
                        </a:rPr>
                        <a:t>Requirements frozen</a:t>
                      </a:r>
                      <a:endParaRPr lang="en-US" sz="1600" dirty="0">
                        <a:effectLst/>
                        <a:latin typeface="Arial" pitchFamily="34" charset="0"/>
                        <a:ea typeface="Malgun Gothic"/>
                        <a:cs typeface="Arial" pitchFamily="34" charset="0"/>
                      </a:endParaRPr>
                    </a:p>
                  </a:txBody>
                  <a:tcPr marL="68580" marR="68580" marT="0" marB="0"/>
                </a:tc>
                <a:tc>
                  <a:txBody>
                    <a:bodyPr/>
                    <a:lstStyle/>
                    <a:p>
                      <a:pPr marL="0" marR="0">
                        <a:lnSpc>
                          <a:spcPct val="115000"/>
                        </a:lnSpc>
                        <a:spcBef>
                          <a:spcPts val="0"/>
                        </a:spcBef>
                        <a:spcAft>
                          <a:spcPts val="0"/>
                        </a:spcAft>
                      </a:pPr>
                      <a:r>
                        <a:rPr lang="en-US" sz="1600">
                          <a:effectLst/>
                        </a:rPr>
                        <a:t>2012/04/13</a:t>
                      </a:r>
                      <a:endParaRPr lang="en-US" sz="1600">
                        <a:effectLst/>
                        <a:latin typeface="Arial" pitchFamily="34" charset="0"/>
                        <a:ea typeface="Malgun Gothic"/>
                        <a:cs typeface="Arial" pitchFamily="34" charset="0"/>
                      </a:endParaRPr>
                    </a:p>
                  </a:txBody>
                  <a:tcPr marL="68580" marR="68580" marT="0" marB="0"/>
                </a:tc>
              </a:tr>
              <a:tr h="331068">
                <a:tc>
                  <a:txBody>
                    <a:bodyPr/>
                    <a:lstStyle/>
                    <a:p>
                      <a:pPr marL="0" marR="0">
                        <a:lnSpc>
                          <a:spcPct val="115000"/>
                        </a:lnSpc>
                        <a:spcBef>
                          <a:spcPts val="0"/>
                        </a:spcBef>
                        <a:spcAft>
                          <a:spcPts val="0"/>
                        </a:spcAft>
                      </a:pPr>
                      <a:endParaRPr lang="en-US" sz="1600" dirty="0">
                        <a:effectLst/>
                        <a:latin typeface="Arial" pitchFamily="34" charset="0"/>
                        <a:ea typeface="Malgun Gothic"/>
                        <a:cs typeface="Arial" pitchFamily="34" charset="0"/>
                      </a:endParaRPr>
                    </a:p>
                  </a:txBody>
                  <a:tcPr marL="68580" marR="68580" marT="0" marB="0"/>
                </a:tc>
                <a:tc>
                  <a:txBody>
                    <a:bodyPr/>
                    <a:lstStyle/>
                    <a:p>
                      <a:pPr marL="0" marR="0">
                        <a:lnSpc>
                          <a:spcPct val="115000"/>
                        </a:lnSpc>
                        <a:spcBef>
                          <a:spcPts val="0"/>
                        </a:spcBef>
                        <a:spcAft>
                          <a:spcPts val="0"/>
                        </a:spcAft>
                      </a:pPr>
                      <a:endParaRPr lang="en-US" sz="1600" dirty="0">
                        <a:effectLst/>
                        <a:latin typeface="Arial" pitchFamily="34" charset="0"/>
                        <a:ea typeface="Malgun Gothic"/>
                        <a:cs typeface="Arial" pitchFamily="34" charset="0"/>
                      </a:endParaRPr>
                    </a:p>
                  </a:txBody>
                  <a:tcPr marL="68580" marR="68580" marT="0" marB="0"/>
                </a:tc>
              </a:tr>
              <a:tr h="302880">
                <a:tc>
                  <a:txBody>
                    <a:bodyPr/>
                    <a:lstStyle/>
                    <a:p>
                      <a:pPr marL="0" marR="0">
                        <a:lnSpc>
                          <a:spcPct val="115000"/>
                        </a:lnSpc>
                        <a:spcBef>
                          <a:spcPts val="0"/>
                        </a:spcBef>
                        <a:spcAft>
                          <a:spcPts val="0"/>
                        </a:spcAft>
                      </a:pPr>
                      <a:r>
                        <a:rPr lang="en-US" sz="1600" dirty="0">
                          <a:effectLst/>
                        </a:rPr>
                        <a:t>Command and Control module feature complete</a:t>
                      </a:r>
                      <a:endParaRPr lang="en-US" sz="1600" dirty="0">
                        <a:effectLst/>
                        <a:latin typeface="Arial" pitchFamily="34" charset="0"/>
                        <a:ea typeface="Malgun Gothic"/>
                        <a:cs typeface="Arial" pitchFamily="34" charset="0"/>
                      </a:endParaRPr>
                    </a:p>
                  </a:txBody>
                  <a:tcPr marL="68580" marR="68580" marT="0" marB="0"/>
                </a:tc>
                <a:tc>
                  <a:txBody>
                    <a:bodyPr/>
                    <a:lstStyle/>
                    <a:p>
                      <a:pPr marL="0" marR="0">
                        <a:lnSpc>
                          <a:spcPct val="115000"/>
                        </a:lnSpc>
                        <a:spcBef>
                          <a:spcPts val="0"/>
                        </a:spcBef>
                        <a:spcAft>
                          <a:spcPts val="0"/>
                        </a:spcAft>
                      </a:pPr>
                      <a:r>
                        <a:rPr lang="en-US" sz="1600" dirty="0">
                          <a:effectLst/>
                        </a:rPr>
                        <a:t>2012/06/29</a:t>
                      </a:r>
                      <a:endParaRPr lang="en-US" sz="1600" dirty="0">
                        <a:effectLst/>
                        <a:latin typeface="Arial" pitchFamily="34" charset="0"/>
                        <a:ea typeface="Malgun Gothic"/>
                        <a:cs typeface="Arial" pitchFamily="34" charset="0"/>
                      </a:endParaRPr>
                    </a:p>
                  </a:txBody>
                  <a:tcPr marL="68580" marR="68580" marT="0" marB="0"/>
                </a:tc>
              </a:tr>
              <a:tr h="302880">
                <a:tc>
                  <a:txBody>
                    <a:bodyPr/>
                    <a:lstStyle/>
                    <a:p>
                      <a:pPr marL="0" marR="0">
                        <a:lnSpc>
                          <a:spcPct val="115000"/>
                        </a:lnSpc>
                        <a:spcBef>
                          <a:spcPts val="0"/>
                        </a:spcBef>
                        <a:spcAft>
                          <a:spcPts val="0"/>
                        </a:spcAft>
                      </a:pPr>
                      <a:r>
                        <a:rPr lang="en-US" sz="1600">
                          <a:effectLst/>
                        </a:rPr>
                        <a:t>All code feature complete</a:t>
                      </a:r>
                      <a:endParaRPr lang="en-US" sz="1600">
                        <a:effectLst/>
                        <a:latin typeface="Arial" pitchFamily="34" charset="0"/>
                        <a:ea typeface="Malgun Gothic"/>
                        <a:cs typeface="Arial" pitchFamily="34" charset="0"/>
                      </a:endParaRPr>
                    </a:p>
                  </a:txBody>
                  <a:tcPr marL="68580" marR="68580" marT="0" marB="0"/>
                </a:tc>
                <a:tc>
                  <a:txBody>
                    <a:bodyPr/>
                    <a:lstStyle/>
                    <a:p>
                      <a:pPr marL="0" marR="0">
                        <a:lnSpc>
                          <a:spcPct val="115000"/>
                        </a:lnSpc>
                        <a:spcBef>
                          <a:spcPts val="0"/>
                        </a:spcBef>
                        <a:spcAft>
                          <a:spcPts val="0"/>
                        </a:spcAft>
                      </a:pPr>
                      <a:r>
                        <a:rPr lang="en-US" sz="1600">
                          <a:effectLst/>
                        </a:rPr>
                        <a:t>2012/07/13</a:t>
                      </a:r>
                      <a:endParaRPr lang="en-US" sz="1600">
                        <a:effectLst/>
                        <a:latin typeface="Arial" pitchFamily="34" charset="0"/>
                        <a:ea typeface="Malgun Gothic"/>
                        <a:cs typeface="Arial" pitchFamily="34" charset="0"/>
                      </a:endParaRPr>
                    </a:p>
                  </a:txBody>
                  <a:tcPr marL="68580" marR="68580" marT="0" marB="0"/>
                </a:tc>
              </a:tr>
              <a:tr h="302880">
                <a:tc>
                  <a:txBody>
                    <a:bodyPr/>
                    <a:lstStyle/>
                    <a:p>
                      <a:pPr marL="0" marR="0">
                        <a:lnSpc>
                          <a:spcPct val="115000"/>
                        </a:lnSpc>
                        <a:spcBef>
                          <a:spcPts val="0"/>
                        </a:spcBef>
                        <a:spcAft>
                          <a:spcPts val="0"/>
                        </a:spcAft>
                      </a:pPr>
                      <a:r>
                        <a:rPr lang="en-US" sz="1600" dirty="0">
                          <a:effectLst/>
                        </a:rPr>
                        <a:t>Initial operational capability (code complete)</a:t>
                      </a:r>
                      <a:endParaRPr lang="en-US" sz="1600" dirty="0">
                        <a:effectLst/>
                        <a:latin typeface="Arial" pitchFamily="34" charset="0"/>
                        <a:ea typeface="Malgun Gothic"/>
                        <a:cs typeface="Arial" pitchFamily="34" charset="0"/>
                      </a:endParaRPr>
                    </a:p>
                  </a:txBody>
                  <a:tcPr marL="68580" marR="68580" marT="0" marB="0"/>
                </a:tc>
                <a:tc>
                  <a:txBody>
                    <a:bodyPr/>
                    <a:lstStyle/>
                    <a:p>
                      <a:pPr marL="0" marR="0">
                        <a:lnSpc>
                          <a:spcPct val="115000"/>
                        </a:lnSpc>
                        <a:spcBef>
                          <a:spcPts val="0"/>
                        </a:spcBef>
                        <a:spcAft>
                          <a:spcPts val="0"/>
                        </a:spcAft>
                      </a:pPr>
                      <a:r>
                        <a:rPr lang="en-US" sz="1600">
                          <a:effectLst/>
                        </a:rPr>
                        <a:t>2012/08/03</a:t>
                      </a:r>
                      <a:endParaRPr lang="en-US" sz="1600">
                        <a:effectLst/>
                        <a:latin typeface="Arial" pitchFamily="34" charset="0"/>
                        <a:ea typeface="Malgun Gothic"/>
                        <a:cs typeface="Arial" pitchFamily="34" charset="0"/>
                      </a:endParaRPr>
                    </a:p>
                  </a:txBody>
                  <a:tcPr marL="68580" marR="68580" marT="0" marB="0"/>
                </a:tc>
              </a:tr>
              <a:tr h="331068">
                <a:tc>
                  <a:txBody>
                    <a:bodyPr/>
                    <a:lstStyle/>
                    <a:p>
                      <a:pPr marL="0" marR="0">
                        <a:lnSpc>
                          <a:spcPct val="115000"/>
                        </a:lnSpc>
                        <a:spcBef>
                          <a:spcPts val="0"/>
                        </a:spcBef>
                        <a:spcAft>
                          <a:spcPts val="0"/>
                        </a:spcAft>
                      </a:pPr>
                      <a:endParaRPr lang="en-US" sz="1600" dirty="0">
                        <a:effectLst/>
                        <a:latin typeface="Arial" pitchFamily="34" charset="0"/>
                        <a:ea typeface="Malgun Gothic"/>
                        <a:cs typeface="Arial" pitchFamily="34" charset="0"/>
                      </a:endParaRPr>
                    </a:p>
                  </a:txBody>
                  <a:tcPr marL="68580" marR="68580" marT="0" marB="0"/>
                </a:tc>
                <a:tc>
                  <a:txBody>
                    <a:bodyPr/>
                    <a:lstStyle/>
                    <a:p>
                      <a:pPr marL="0" marR="0">
                        <a:lnSpc>
                          <a:spcPct val="115000"/>
                        </a:lnSpc>
                        <a:spcBef>
                          <a:spcPts val="0"/>
                        </a:spcBef>
                        <a:spcAft>
                          <a:spcPts val="0"/>
                        </a:spcAft>
                      </a:pPr>
                      <a:endParaRPr lang="en-US" sz="1600" dirty="0">
                        <a:effectLst/>
                        <a:latin typeface="Arial" pitchFamily="34" charset="0"/>
                        <a:ea typeface="Malgun Gothic"/>
                        <a:cs typeface="Arial" pitchFamily="34" charset="0"/>
                      </a:endParaRPr>
                    </a:p>
                  </a:txBody>
                  <a:tcPr marL="68580" marR="68580" marT="0" marB="0"/>
                </a:tc>
              </a:tr>
              <a:tr h="302880">
                <a:tc>
                  <a:txBody>
                    <a:bodyPr/>
                    <a:lstStyle/>
                    <a:p>
                      <a:pPr marL="0" marR="0">
                        <a:lnSpc>
                          <a:spcPct val="115000"/>
                        </a:lnSpc>
                        <a:spcBef>
                          <a:spcPts val="0"/>
                        </a:spcBef>
                        <a:spcAft>
                          <a:spcPts val="0"/>
                        </a:spcAft>
                      </a:pPr>
                      <a:r>
                        <a:rPr lang="en-US" sz="1600" dirty="0">
                          <a:effectLst/>
                        </a:rPr>
                        <a:t>Project delivered (code and documentation)</a:t>
                      </a:r>
                      <a:endParaRPr lang="en-US" sz="1600" dirty="0">
                        <a:effectLst/>
                        <a:latin typeface="Arial" pitchFamily="34" charset="0"/>
                        <a:ea typeface="Malgun Gothic"/>
                        <a:cs typeface="Arial" pitchFamily="34" charset="0"/>
                      </a:endParaRPr>
                    </a:p>
                  </a:txBody>
                  <a:tcPr marL="68580" marR="68580" marT="0" marB="0"/>
                </a:tc>
                <a:tc>
                  <a:txBody>
                    <a:bodyPr/>
                    <a:lstStyle/>
                    <a:p>
                      <a:pPr marL="0" marR="0">
                        <a:lnSpc>
                          <a:spcPct val="115000"/>
                        </a:lnSpc>
                        <a:spcBef>
                          <a:spcPts val="0"/>
                        </a:spcBef>
                        <a:spcAft>
                          <a:spcPts val="0"/>
                        </a:spcAft>
                      </a:pPr>
                      <a:r>
                        <a:rPr lang="en-US" sz="1600">
                          <a:effectLst/>
                        </a:rPr>
                        <a:t>2012/10/19</a:t>
                      </a:r>
                      <a:endParaRPr lang="en-US" sz="1600">
                        <a:effectLst/>
                        <a:latin typeface="Arial" pitchFamily="34" charset="0"/>
                        <a:ea typeface="Malgun Gothic"/>
                        <a:cs typeface="Arial" pitchFamily="34" charset="0"/>
                      </a:endParaRPr>
                    </a:p>
                  </a:txBody>
                  <a:tcPr marL="68580" marR="68580" marT="0" marB="0"/>
                </a:tc>
              </a:tr>
              <a:tr h="302880">
                <a:tc>
                  <a:txBody>
                    <a:bodyPr/>
                    <a:lstStyle/>
                    <a:p>
                      <a:pPr marL="0" marR="0">
                        <a:lnSpc>
                          <a:spcPct val="115000"/>
                        </a:lnSpc>
                        <a:spcBef>
                          <a:spcPts val="0"/>
                        </a:spcBef>
                        <a:spcAft>
                          <a:spcPts val="0"/>
                        </a:spcAft>
                      </a:pPr>
                      <a:r>
                        <a:rPr lang="en-US" sz="1600">
                          <a:effectLst/>
                        </a:rPr>
                        <a:t>Poster session</a:t>
                      </a:r>
                      <a:endParaRPr lang="en-US" sz="1600">
                        <a:effectLst/>
                        <a:latin typeface="Arial" pitchFamily="34" charset="0"/>
                        <a:ea typeface="Malgun Gothic"/>
                        <a:cs typeface="Arial" pitchFamily="34" charset="0"/>
                      </a:endParaRPr>
                    </a:p>
                  </a:txBody>
                  <a:tcPr marL="68580" marR="68580" marT="0" marB="0"/>
                </a:tc>
                <a:tc>
                  <a:txBody>
                    <a:bodyPr/>
                    <a:lstStyle/>
                    <a:p>
                      <a:pPr marL="0" marR="0">
                        <a:lnSpc>
                          <a:spcPct val="115000"/>
                        </a:lnSpc>
                        <a:spcBef>
                          <a:spcPts val="0"/>
                        </a:spcBef>
                        <a:spcAft>
                          <a:spcPts val="0"/>
                        </a:spcAft>
                      </a:pPr>
                      <a:r>
                        <a:rPr lang="en-US" sz="1600" dirty="0">
                          <a:effectLst/>
                        </a:rPr>
                        <a:t>2012/11/16</a:t>
                      </a:r>
                      <a:endParaRPr lang="en-US" sz="1600" dirty="0">
                        <a:effectLst/>
                        <a:latin typeface="Arial" pitchFamily="34" charset="0"/>
                        <a:ea typeface="Malgun Gothic"/>
                        <a:cs typeface="Arial" pitchFamily="34" charset="0"/>
                      </a:endParaRPr>
                    </a:p>
                  </a:txBody>
                  <a:tcPr marL="68580" marR="68580" marT="0" marB="0"/>
                </a:tc>
              </a:tr>
            </a:tbl>
          </a:graphicData>
        </a:graphic>
      </p:graphicFrame>
    </p:spTree>
    <p:extLst>
      <p:ext uri="{BB962C8B-B14F-4D97-AF65-F5344CB8AC3E}">
        <p14:creationId xmlns:p14="http://schemas.microsoft.com/office/powerpoint/2010/main" val="18228401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Planning with OUP</a:t>
            </a:r>
            <a:endParaRPr lang="en-US" dirty="0"/>
          </a:p>
        </p:txBody>
      </p:sp>
      <p:sp>
        <p:nvSpPr>
          <p:cNvPr id="6" name="슬라이드 번호 개체 틀 5"/>
          <p:cNvSpPr>
            <a:spLocks noGrp="1"/>
          </p:cNvSpPr>
          <p:nvPr>
            <p:ph type="sldNum" sz="quarter" idx="12"/>
          </p:nvPr>
        </p:nvSpPr>
        <p:spPr/>
        <p:txBody>
          <a:bodyPr/>
          <a:lstStyle/>
          <a:p>
            <a:fld id="{C8543539-7BAA-46DC-B70F-B410051F05C1}" type="slidenum">
              <a:rPr lang="en-US" smtClean="0"/>
              <a:pPr/>
              <a:t>22</a:t>
            </a:fld>
            <a:endParaRPr lang="en-US" dirty="0"/>
          </a:p>
        </p:txBody>
      </p:sp>
      <p:pic>
        <p:nvPicPr>
          <p:cNvPr id="276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1905000"/>
            <a:ext cx="6400800" cy="3845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갈매기형 수장 6"/>
          <p:cNvSpPr/>
          <p:nvPr/>
        </p:nvSpPr>
        <p:spPr>
          <a:xfrm>
            <a:off x="226193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Planning</a:t>
            </a:r>
            <a:endParaRPr lang="en-US" sz="1400" b="1" dirty="0">
              <a:solidFill>
                <a:schemeClr val="bg1"/>
              </a:solidFill>
            </a:endParaRPr>
          </a:p>
        </p:txBody>
      </p:sp>
    </p:spTree>
    <p:extLst>
      <p:ext uri="{BB962C8B-B14F-4D97-AF65-F5344CB8AC3E}">
        <p14:creationId xmlns:p14="http://schemas.microsoft.com/office/powerpoint/2010/main" val="21961081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Planning</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7821" y="1838801"/>
            <a:ext cx="6389379" cy="2481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4853462"/>
            <a:ext cx="8839200" cy="109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687821" y="2034062"/>
            <a:ext cx="5246379"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flipH="1">
            <a:off x="152401" y="2034062"/>
            <a:ext cx="1535420" cy="2819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934200" y="2034062"/>
            <a:ext cx="2057400" cy="2819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8"/>
          <p:cNvSpPr>
            <a:spLocks noGrp="1"/>
          </p:cNvSpPr>
          <p:nvPr>
            <p:ph type="sldNum" sz="quarter" idx="12"/>
          </p:nvPr>
        </p:nvSpPr>
        <p:spPr/>
        <p:txBody>
          <a:bodyPr/>
          <a:lstStyle/>
          <a:p>
            <a:fld id="{C8543539-7BAA-46DC-B70F-B410051F05C1}" type="slidenum">
              <a:rPr lang="en-US" smtClean="0"/>
              <a:pPr/>
              <a:t>23</a:t>
            </a:fld>
            <a:endParaRPr lang="en-US" dirty="0"/>
          </a:p>
        </p:txBody>
      </p:sp>
      <p:sp>
        <p:nvSpPr>
          <p:cNvPr id="10" name="갈매기형 수장 9"/>
          <p:cNvSpPr/>
          <p:nvPr/>
        </p:nvSpPr>
        <p:spPr>
          <a:xfrm>
            <a:off x="226193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Planning</a:t>
            </a:r>
            <a:endParaRPr lang="en-US" sz="1400" b="1" dirty="0">
              <a:solidFill>
                <a:schemeClr val="bg1"/>
              </a:solidFill>
            </a:endParaRPr>
          </a:p>
        </p:txBody>
      </p:sp>
    </p:spTree>
    <p:extLst>
      <p:ext uri="{BB962C8B-B14F-4D97-AF65-F5344CB8AC3E}">
        <p14:creationId xmlns:p14="http://schemas.microsoft.com/office/powerpoint/2010/main" val="412649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47" presetClass="entr" presetSubtype="0" fill="hold" nodeType="withEffect">
                                  <p:stCondLst>
                                    <p:cond delay="0"/>
                                  </p:stCondLst>
                                  <p:childTnLst>
                                    <p:set>
                                      <p:cBhvr>
                                        <p:cTn id="12" dur="1" fill="hold">
                                          <p:stCondLst>
                                            <p:cond delay="0"/>
                                          </p:stCondLst>
                                        </p:cTn>
                                        <p:tgtEl>
                                          <p:spTgt spid="1027"/>
                                        </p:tgtEl>
                                        <p:attrNameLst>
                                          <p:attrName>style.visibility</p:attrName>
                                        </p:attrNameLst>
                                      </p:cBhvr>
                                      <p:to>
                                        <p:strVal val="visible"/>
                                      </p:to>
                                    </p:set>
                                    <p:animEffect transition="in" filter="fade">
                                      <p:cBhvr>
                                        <p:cTn id="13" dur="1000"/>
                                        <p:tgtEl>
                                          <p:spTgt spid="1027"/>
                                        </p:tgtEl>
                                      </p:cBhvr>
                                    </p:animEffect>
                                    <p:anim calcmode="lin" valueType="num">
                                      <p:cBhvr>
                                        <p:cTn id="14" dur="1000" fill="hold"/>
                                        <p:tgtEl>
                                          <p:spTgt spid="1027"/>
                                        </p:tgtEl>
                                        <p:attrNameLst>
                                          <p:attrName>ppt_x</p:attrName>
                                        </p:attrNameLst>
                                      </p:cBhvr>
                                      <p:tavLst>
                                        <p:tav tm="0">
                                          <p:val>
                                            <p:strVal val="#ppt_x"/>
                                          </p:val>
                                        </p:tav>
                                        <p:tav tm="100000">
                                          <p:val>
                                            <p:strVal val="#ppt_x"/>
                                          </p:val>
                                        </p:tav>
                                      </p:tavLst>
                                    </p:anim>
                                    <p:anim calcmode="lin" valueType="num">
                                      <p:cBhvr>
                                        <p:cTn id="15"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Planning Cont.</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1287916395"/>
              </p:ext>
            </p:extLst>
          </p:nvPr>
        </p:nvGraphicFramePr>
        <p:xfrm>
          <a:off x="1143000" y="2057400"/>
          <a:ext cx="7086600" cy="3886200"/>
        </p:xfrm>
        <a:graphic>
          <a:graphicData uri="http://schemas.openxmlformats.org/drawingml/2006/chart">
            <c:chart xmlns:c="http://schemas.openxmlformats.org/drawingml/2006/chart" xmlns:r="http://schemas.openxmlformats.org/officeDocument/2006/relationships" r:id="rId3"/>
          </a:graphicData>
        </a:graphic>
      </p:graphicFrame>
      <p:sp>
        <p:nvSpPr>
          <p:cNvPr id="6" name="슬라이드 번호 개체 틀 5"/>
          <p:cNvSpPr>
            <a:spLocks noGrp="1"/>
          </p:cNvSpPr>
          <p:nvPr>
            <p:ph type="sldNum" sz="quarter" idx="12"/>
          </p:nvPr>
        </p:nvSpPr>
        <p:spPr/>
        <p:txBody>
          <a:bodyPr/>
          <a:lstStyle/>
          <a:p>
            <a:fld id="{C8543539-7BAA-46DC-B70F-B410051F05C1}" type="slidenum">
              <a:rPr lang="en-US" smtClean="0"/>
              <a:pPr/>
              <a:t>24</a:t>
            </a:fld>
            <a:endParaRPr lang="en-US" dirty="0"/>
          </a:p>
        </p:txBody>
      </p:sp>
      <p:sp>
        <p:nvSpPr>
          <p:cNvPr id="3" name="TextBox 2"/>
          <p:cNvSpPr txBox="1"/>
          <p:nvPr/>
        </p:nvSpPr>
        <p:spPr>
          <a:xfrm rot="16200000">
            <a:off x="126528" y="3445026"/>
            <a:ext cx="1521635" cy="707886"/>
          </a:xfrm>
          <a:prstGeom prst="rect">
            <a:avLst/>
          </a:prstGeom>
          <a:noFill/>
        </p:spPr>
        <p:txBody>
          <a:bodyPr wrap="none" rtlCol="0">
            <a:spAutoFit/>
          </a:bodyPr>
          <a:lstStyle/>
          <a:p>
            <a:r>
              <a:rPr lang="en-US" sz="2000" dirty="0" smtClean="0"/>
              <a:t>Percentage</a:t>
            </a:r>
          </a:p>
          <a:p>
            <a:pPr algn="ctr"/>
            <a:r>
              <a:rPr lang="en-US" sz="2000" dirty="0" smtClean="0"/>
              <a:t>of total tasks</a:t>
            </a:r>
            <a:endParaRPr lang="en-US" sz="2000" dirty="0"/>
          </a:p>
        </p:txBody>
      </p:sp>
      <p:sp>
        <p:nvSpPr>
          <p:cNvPr id="7" name="갈매기형 수장 6"/>
          <p:cNvSpPr/>
          <p:nvPr/>
        </p:nvSpPr>
        <p:spPr>
          <a:xfrm>
            <a:off x="226193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Planning</a:t>
            </a:r>
            <a:endParaRPr lang="en-US" sz="1400" b="1" dirty="0">
              <a:solidFill>
                <a:schemeClr val="bg1"/>
              </a:solidFill>
            </a:endParaRPr>
          </a:p>
        </p:txBody>
      </p:sp>
    </p:spTree>
    <p:extLst>
      <p:ext uri="{BB962C8B-B14F-4D97-AF65-F5344CB8AC3E}">
        <p14:creationId xmlns:p14="http://schemas.microsoft.com/office/powerpoint/2010/main" val="22177428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normAutofit/>
          </a:bodyPr>
          <a:lstStyle/>
          <a:p>
            <a:r>
              <a:rPr lang="en-US" dirty="0" smtClean="0"/>
              <a:t>You can’t plan every detail</a:t>
            </a:r>
          </a:p>
          <a:p>
            <a:endParaRPr lang="en-US" dirty="0"/>
          </a:p>
          <a:p>
            <a:r>
              <a:rPr lang="en-US" dirty="0" smtClean="0"/>
              <a:t>Planning poker has been our most effective estimation technique</a:t>
            </a:r>
          </a:p>
          <a:p>
            <a:endParaRPr lang="en-US" dirty="0"/>
          </a:p>
          <a:p>
            <a:r>
              <a:rPr lang="en-US" dirty="0" smtClean="0"/>
              <a:t>Time tracking must be consistent</a:t>
            </a:r>
          </a:p>
          <a:p>
            <a:endParaRPr lang="en-US" dirty="0"/>
          </a:p>
          <a:p>
            <a:r>
              <a:rPr lang="en-US" dirty="0" smtClean="0"/>
              <a:t>Planning and plan tracking should be continuously improved</a:t>
            </a:r>
            <a:endParaRPr lang="en-US" dirty="0"/>
          </a:p>
          <a:p>
            <a:endParaRPr lang="en-US" dirty="0"/>
          </a:p>
        </p:txBody>
      </p:sp>
      <p:sp>
        <p:nvSpPr>
          <p:cNvPr id="5" name="슬라이드 번호 개체 틀 4"/>
          <p:cNvSpPr>
            <a:spLocks noGrp="1"/>
          </p:cNvSpPr>
          <p:nvPr>
            <p:ph type="sldNum" sz="quarter" idx="12"/>
          </p:nvPr>
        </p:nvSpPr>
        <p:spPr/>
        <p:txBody>
          <a:bodyPr/>
          <a:lstStyle/>
          <a:p>
            <a:fld id="{C8543539-7BAA-46DC-B70F-B410051F05C1}" type="slidenum">
              <a:rPr lang="en-US" smtClean="0"/>
              <a:pPr/>
              <a:t>25</a:t>
            </a:fld>
            <a:endParaRPr lang="en-US" dirty="0"/>
          </a:p>
        </p:txBody>
      </p:sp>
      <p:sp>
        <p:nvSpPr>
          <p:cNvPr id="6" name="갈매기형 수장 5"/>
          <p:cNvSpPr/>
          <p:nvPr/>
        </p:nvSpPr>
        <p:spPr>
          <a:xfrm>
            <a:off x="226193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Planning</a:t>
            </a:r>
            <a:endParaRPr lang="en-US" sz="1400" b="1" dirty="0">
              <a:solidFill>
                <a:schemeClr val="bg1"/>
              </a:solidFill>
            </a:endParaRPr>
          </a:p>
        </p:txBody>
      </p:sp>
    </p:spTree>
    <p:extLst>
      <p:ext uri="{BB962C8B-B14F-4D97-AF65-F5344CB8AC3E}">
        <p14:creationId xmlns:p14="http://schemas.microsoft.com/office/powerpoint/2010/main" val="4617809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Improvements</a:t>
            </a:r>
            <a:endParaRPr lang="en-US" dirty="0"/>
          </a:p>
        </p:txBody>
      </p:sp>
      <p:sp>
        <p:nvSpPr>
          <p:cNvPr id="3" name="Content Placeholder 2"/>
          <p:cNvSpPr>
            <a:spLocks noGrp="1"/>
          </p:cNvSpPr>
          <p:nvPr>
            <p:ph idx="1"/>
          </p:nvPr>
        </p:nvSpPr>
        <p:spPr/>
        <p:txBody>
          <a:bodyPr/>
          <a:lstStyle/>
          <a:p>
            <a:r>
              <a:rPr lang="en-US" dirty="0" smtClean="0"/>
              <a:t>Use Work Item List better</a:t>
            </a:r>
          </a:p>
          <a:p>
            <a:pPr lvl="1"/>
            <a:r>
              <a:rPr lang="en-US" dirty="0" smtClean="0"/>
              <a:t>Find trends in estimation</a:t>
            </a:r>
          </a:p>
          <a:p>
            <a:endParaRPr lang="en-US" dirty="0"/>
          </a:p>
          <a:p>
            <a:r>
              <a:rPr lang="en-US" dirty="0" smtClean="0"/>
              <a:t>Refine estimation practice</a:t>
            </a:r>
          </a:p>
          <a:p>
            <a:pPr lvl="1"/>
            <a:r>
              <a:rPr lang="en-US" dirty="0" smtClean="0"/>
              <a:t>Modify for continued overestimations</a:t>
            </a:r>
          </a:p>
          <a:p>
            <a:endParaRPr lang="en-US" dirty="0"/>
          </a:p>
          <a:p>
            <a:r>
              <a:rPr lang="en-US" dirty="0" smtClean="0"/>
              <a:t>Shorten planning meetings</a:t>
            </a:r>
          </a:p>
          <a:p>
            <a:pPr lvl="1"/>
            <a:r>
              <a:rPr lang="en-US" dirty="0" smtClean="0"/>
              <a:t>Reduce from 1.5 hr. to 1 hr.</a:t>
            </a:r>
            <a:endParaRPr lang="en-US" dirty="0"/>
          </a:p>
        </p:txBody>
      </p:sp>
      <p:sp>
        <p:nvSpPr>
          <p:cNvPr id="5" name="슬라이드 번호 개체 틀 4"/>
          <p:cNvSpPr>
            <a:spLocks noGrp="1"/>
          </p:cNvSpPr>
          <p:nvPr>
            <p:ph type="sldNum" sz="quarter" idx="12"/>
          </p:nvPr>
        </p:nvSpPr>
        <p:spPr/>
        <p:txBody>
          <a:bodyPr/>
          <a:lstStyle/>
          <a:p>
            <a:fld id="{C8543539-7BAA-46DC-B70F-B410051F05C1}" type="slidenum">
              <a:rPr lang="en-US" smtClean="0"/>
              <a:pPr/>
              <a:t>26</a:t>
            </a:fld>
            <a:endParaRPr lang="en-US" dirty="0"/>
          </a:p>
        </p:txBody>
      </p:sp>
      <p:sp>
        <p:nvSpPr>
          <p:cNvPr id="6" name="갈매기형 수장 5"/>
          <p:cNvSpPr/>
          <p:nvPr/>
        </p:nvSpPr>
        <p:spPr>
          <a:xfrm>
            <a:off x="226193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Planning</a:t>
            </a:r>
            <a:endParaRPr lang="en-US" sz="1400" b="1" dirty="0">
              <a:solidFill>
                <a:schemeClr val="bg1"/>
              </a:solidFill>
            </a:endParaRPr>
          </a:p>
        </p:txBody>
      </p:sp>
    </p:spTree>
    <p:extLst>
      <p:ext uri="{BB962C8B-B14F-4D97-AF65-F5344CB8AC3E}">
        <p14:creationId xmlns:p14="http://schemas.microsoft.com/office/powerpoint/2010/main" val="8654953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Plan Execution and Monitoring</a:t>
            </a:r>
            <a:endParaRPr lang="en-US" dirty="0"/>
          </a:p>
        </p:txBody>
      </p:sp>
    </p:spTree>
    <p:extLst>
      <p:ext uri="{BB962C8B-B14F-4D97-AF65-F5344CB8AC3E}">
        <p14:creationId xmlns:p14="http://schemas.microsoft.com/office/powerpoint/2010/main" val="18250052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Plan Execution Practice</a:t>
            </a:r>
            <a:endParaRPr lang="en-US" dirty="0"/>
          </a:p>
        </p:txBody>
      </p:sp>
      <p:sp>
        <p:nvSpPr>
          <p:cNvPr id="5" name="Content Placeholder 4"/>
          <p:cNvSpPr>
            <a:spLocks noGrp="1"/>
          </p:cNvSpPr>
          <p:nvPr>
            <p:ph idx="1"/>
          </p:nvPr>
        </p:nvSpPr>
        <p:spPr/>
        <p:txBody>
          <a:bodyPr/>
          <a:lstStyle/>
          <a:p>
            <a:r>
              <a:rPr lang="en-US" dirty="0" smtClean="0"/>
              <a:t>Each task is assigned an owner</a:t>
            </a:r>
          </a:p>
          <a:p>
            <a:endParaRPr lang="en-US" dirty="0"/>
          </a:p>
          <a:p>
            <a:r>
              <a:rPr lang="en-US" dirty="0" smtClean="0"/>
              <a:t>Each task has defined exit criteria</a:t>
            </a:r>
          </a:p>
          <a:p>
            <a:endParaRPr lang="en-US" dirty="0"/>
          </a:p>
          <a:p>
            <a:r>
              <a:rPr lang="en-US" dirty="0" smtClean="0"/>
              <a:t>All work is tracked with 0.1 hr. precision</a:t>
            </a:r>
          </a:p>
          <a:p>
            <a:endParaRPr lang="en-US" dirty="0"/>
          </a:p>
          <a:p>
            <a:r>
              <a:rPr lang="en-US" dirty="0" smtClean="0"/>
              <a:t>Metrics are tracked using iteration plan</a:t>
            </a:r>
          </a:p>
        </p:txBody>
      </p:sp>
      <p:sp>
        <p:nvSpPr>
          <p:cNvPr id="7" name="슬라이드 번호 개체 틀 6"/>
          <p:cNvSpPr>
            <a:spLocks noGrp="1"/>
          </p:cNvSpPr>
          <p:nvPr>
            <p:ph type="sldNum" sz="quarter" idx="12"/>
          </p:nvPr>
        </p:nvSpPr>
        <p:spPr/>
        <p:txBody>
          <a:bodyPr/>
          <a:lstStyle/>
          <a:p>
            <a:fld id="{C8543539-7BAA-46DC-B70F-B410051F05C1}" type="slidenum">
              <a:rPr lang="en-US" smtClean="0"/>
              <a:pPr/>
              <a:t>28</a:t>
            </a:fld>
            <a:endParaRPr lang="en-US" dirty="0"/>
          </a:p>
        </p:txBody>
      </p:sp>
      <p:sp>
        <p:nvSpPr>
          <p:cNvPr id="8" name="갈매기형 수장 7"/>
          <p:cNvSpPr/>
          <p:nvPr/>
        </p:nvSpPr>
        <p:spPr>
          <a:xfrm>
            <a:off x="226193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Planning</a:t>
            </a:r>
            <a:endParaRPr lang="en-US" sz="1400" b="1" dirty="0">
              <a:solidFill>
                <a:schemeClr val="bg1"/>
              </a:solidFill>
            </a:endParaRPr>
          </a:p>
        </p:txBody>
      </p:sp>
    </p:spTree>
    <p:extLst>
      <p:ext uri="{BB962C8B-B14F-4D97-AF65-F5344CB8AC3E}">
        <p14:creationId xmlns:p14="http://schemas.microsoft.com/office/powerpoint/2010/main" val="34406664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Starting Out</a:t>
            </a:r>
            <a:endParaRPr lang="en-US" dirty="0"/>
          </a:p>
        </p:txBody>
      </p:sp>
      <p:sp>
        <p:nvSpPr>
          <p:cNvPr id="5" name="슬라이드 번호 개체 틀 4"/>
          <p:cNvSpPr>
            <a:spLocks noGrp="1"/>
          </p:cNvSpPr>
          <p:nvPr>
            <p:ph type="sldNum" sz="quarter" idx="12"/>
          </p:nvPr>
        </p:nvSpPr>
        <p:spPr/>
        <p:txBody>
          <a:bodyPr/>
          <a:lstStyle/>
          <a:p>
            <a:fld id="{C8543539-7BAA-46DC-B70F-B410051F05C1}" type="slidenum">
              <a:rPr lang="en-US" smtClean="0"/>
              <a:pPr/>
              <a:t>29</a:t>
            </a:fld>
            <a:endParaRPr lang="en-US" dirty="0"/>
          </a:p>
        </p:txBody>
      </p:sp>
      <p:graphicFrame>
        <p:nvGraphicFramePr>
          <p:cNvPr id="7" name="Chart 6"/>
          <p:cNvGraphicFramePr>
            <a:graphicFrameLocks/>
          </p:cNvGraphicFramePr>
          <p:nvPr>
            <p:extLst>
              <p:ext uri="{D42A27DB-BD31-4B8C-83A1-F6EECF244321}">
                <p14:modId xmlns:p14="http://schemas.microsoft.com/office/powerpoint/2010/main" val="4278849850"/>
              </p:ext>
            </p:extLst>
          </p:nvPr>
        </p:nvGraphicFramePr>
        <p:xfrm>
          <a:off x="685800" y="1752600"/>
          <a:ext cx="7848600" cy="4267200"/>
        </p:xfrm>
        <a:graphic>
          <a:graphicData uri="http://schemas.openxmlformats.org/drawingml/2006/chart">
            <c:chart xmlns:c="http://schemas.openxmlformats.org/drawingml/2006/chart" xmlns:r="http://schemas.openxmlformats.org/officeDocument/2006/relationships" r:id="rId3"/>
          </a:graphicData>
        </a:graphic>
      </p:graphicFrame>
      <p:sp>
        <p:nvSpPr>
          <p:cNvPr id="8" name="갈매기형 수장 7"/>
          <p:cNvSpPr/>
          <p:nvPr/>
        </p:nvSpPr>
        <p:spPr>
          <a:xfrm>
            <a:off x="226193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Planning</a:t>
            </a:r>
            <a:endParaRPr lang="en-US" sz="1400" b="1" dirty="0">
              <a:solidFill>
                <a:schemeClr val="bg1"/>
              </a:solidFill>
            </a:endParaRPr>
          </a:p>
        </p:txBody>
      </p:sp>
    </p:spTree>
    <p:extLst>
      <p:ext uri="{BB962C8B-B14F-4D97-AF65-F5344CB8AC3E}">
        <p14:creationId xmlns:p14="http://schemas.microsoft.com/office/powerpoint/2010/main" val="7100152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Project Overview</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p:cNvSpPr/>
          <p:nvPr/>
        </p:nvSpPr>
        <p:spPr>
          <a:xfrm>
            <a:off x="1450731" y="2057400"/>
            <a:ext cx="2130669" cy="3429000"/>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hart 3"/>
          <p:cNvGraphicFramePr>
            <a:graphicFrameLocks/>
          </p:cNvGraphicFramePr>
          <p:nvPr>
            <p:extLst>
              <p:ext uri="{D42A27DB-BD31-4B8C-83A1-F6EECF244321}">
                <p14:modId xmlns:p14="http://schemas.microsoft.com/office/powerpoint/2010/main" val="331524878"/>
              </p:ext>
            </p:extLst>
          </p:nvPr>
        </p:nvGraphicFramePr>
        <p:xfrm>
          <a:off x="914400" y="1828800"/>
          <a:ext cx="7470648" cy="410565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Starting Out</a:t>
            </a:r>
            <a:endParaRPr lang="en-US" dirty="0"/>
          </a:p>
        </p:txBody>
      </p:sp>
      <p:sp>
        <p:nvSpPr>
          <p:cNvPr id="7" name="TextBox 6"/>
          <p:cNvSpPr txBox="1"/>
          <p:nvPr/>
        </p:nvSpPr>
        <p:spPr>
          <a:xfrm>
            <a:off x="4114800" y="6183868"/>
            <a:ext cx="924485" cy="369332"/>
          </a:xfrm>
          <a:prstGeom prst="rect">
            <a:avLst/>
          </a:prstGeom>
          <a:noFill/>
        </p:spPr>
        <p:txBody>
          <a:bodyPr wrap="square" rtlCol="0">
            <a:spAutoFit/>
          </a:bodyPr>
          <a:lstStyle/>
          <a:p>
            <a:pPr algn="ctr"/>
            <a:r>
              <a:rPr lang="en-US" dirty="0" smtClean="0"/>
              <a:t>Weeks</a:t>
            </a:r>
            <a:endParaRPr lang="en-US" dirty="0"/>
          </a:p>
        </p:txBody>
      </p:sp>
      <p:sp>
        <p:nvSpPr>
          <p:cNvPr id="12" name="슬라이드 번호 개체 틀 11"/>
          <p:cNvSpPr>
            <a:spLocks noGrp="1"/>
          </p:cNvSpPr>
          <p:nvPr>
            <p:ph type="sldNum" sz="quarter" idx="12"/>
          </p:nvPr>
        </p:nvSpPr>
        <p:spPr/>
        <p:txBody>
          <a:bodyPr/>
          <a:lstStyle/>
          <a:p>
            <a:fld id="{C8543539-7BAA-46DC-B70F-B410051F05C1}" type="slidenum">
              <a:rPr lang="en-US" smtClean="0"/>
              <a:pPr/>
              <a:t>30</a:t>
            </a:fld>
            <a:endParaRPr lang="en-US" dirty="0"/>
          </a:p>
        </p:txBody>
      </p:sp>
      <p:sp>
        <p:nvSpPr>
          <p:cNvPr id="13" name="TextBox 12"/>
          <p:cNvSpPr txBox="1"/>
          <p:nvPr/>
        </p:nvSpPr>
        <p:spPr>
          <a:xfrm rot="16200000">
            <a:off x="93845" y="3475865"/>
            <a:ext cx="924485" cy="369332"/>
          </a:xfrm>
          <a:prstGeom prst="rect">
            <a:avLst/>
          </a:prstGeom>
          <a:noFill/>
        </p:spPr>
        <p:txBody>
          <a:bodyPr wrap="square" rtlCol="0">
            <a:spAutoFit/>
          </a:bodyPr>
          <a:lstStyle/>
          <a:p>
            <a:pPr algn="ctr"/>
            <a:r>
              <a:rPr lang="en-US" dirty="0" smtClean="0"/>
              <a:t>Hours</a:t>
            </a:r>
            <a:endParaRPr lang="en-US" dirty="0"/>
          </a:p>
        </p:txBody>
      </p:sp>
      <p:sp>
        <p:nvSpPr>
          <p:cNvPr id="10" name="갈매기형 수장 9"/>
          <p:cNvSpPr/>
          <p:nvPr/>
        </p:nvSpPr>
        <p:spPr>
          <a:xfrm>
            <a:off x="226193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Planning</a:t>
            </a:r>
            <a:endParaRPr lang="en-US" sz="1400" b="1" dirty="0">
              <a:solidFill>
                <a:schemeClr val="bg1"/>
              </a:solidFill>
            </a:endParaRPr>
          </a:p>
        </p:txBody>
      </p:sp>
    </p:spTree>
    <p:extLst>
      <p:ext uri="{BB962C8B-B14F-4D97-AF65-F5344CB8AC3E}">
        <p14:creationId xmlns:p14="http://schemas.microsoft.com/office/powerpoint/2010/main" val="33097517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581400" y="2016369"/>
            <a:ext cx="1905000" cy="3505200"/>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4241743580"/>
              </p:ext>
            </p:extLst>
          </p:nvPr>
        </p:nvGraphicFramePr>
        <p:xfrm>
          <a:off x="914400" y="1828800"/>
          <a:ext cx="7467600" cy="410832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normAutofit/>
          </a:bodyPr>
          <a:lstStyle/>
          <a:p>
            <a:r>
              <a:rPr lang="en-US" dirty="0" smtClean="0"/>
              <a:t>With High Level Plan</a:t>
            </a:r>
            <a:endParaRPr lang="en-US" dirty="0"/>
          </a:p>
        </p:txBody>
      </p:sp>
      <p:sp>
        <p:nvSpPr>
          <p:cNvPr id="9" name="TextBox 8"/>
          <p:cNvSpPr txBox="1"/>
          <p:nvPr/>
        </p:nvSpPr>
        <p:spPr>
          <a:xfrm>
            <a:off x="3962400" y="6183868"/>
            <a:ext cx="952500" cy="369332"/>
          </a:xfrm>
          <a:prstGeom prst="rect">
            <a:avLst/>
          </a:prstGeom>
          <a:noFill/>
        </p:spPr>
        <p:txBody>
          <a:bodyPr wrap="square" rtlCol="0">
            <a:spAutoFit/>
          </a:bodyPr>
          <a:lstStyle/>
          <a:p>
            <a:pPr algn="ctr"/>
            <a:r>
              <a:rPr lang="en-US" dirty="0" smtClean="0"/>
              <a:t>Weeks</a:t>
            </a:r>
            <a:endParaRPr lang="en-US" dirty="0"/>
          </a:p>
        </p:txBody>
      </p:sp>
      <p:sp>
        <p:nvSpPr>
          <p:cNvPr id="11" name="슬라이드 번호 개체 틀 10"/>
          <p:cNvSpPr>
            <a:spLocks noGrp="1"/>
          </p:cNvSpPr>
          <p:nvPr>
            <p:ph type="sldNum" sz="quarter" idx="12"/>
          </p:nvPr>
        </p:nvSpPr>
        <p:spPr/>
        <p:txBody>
          <a:bodyPr/>
          <a:lstStyle/>
          <a:p>
            <a:fld id="{C8543539-7BAA-46DC-B70F-B410051F05C1}" type="slidenum">
              <a:rPr lang="en-US" smtClean="0"/>
              <a:pPr/>
              <a:t>31</a:t>
            </a:fld>
            <a:endParaRPr lang="en-US" dirty="0"/>
          </a:p>
        </p:txBody>
      </p:sp>
      <p:sp>
        <p:nvSpPr>
          <p:cNvPr id="12" name="TextBox 11"/>
          <p:cNvSpPr txBox="1"/>
          <p:nvPr/>
        </p:nvSpPr>
        <p:spPr>
          <a:xfrm rot="16200000">
            <a:off x="77129" y="3584303"/>
            <a:ext cx="924485" cy="369332"/>
          </a:xfrm>
          <a:prstGeom prst="rect">
            <a:avLst/>
          </a:prstGeom>
          <a:noFill/>
        </p:spPr>
        <p:txBody>
          <a:bodyPr wrap="square" rtlCol="0">
            <a:spAutoFit/>
          </a:bodyPr>
          <a:lstStyle/>
          <a:p>
            <a:pPr algn="ctr"/>
            <a:r>
              <a:rPr lang="en-US" dirty="0" smtClean="0"/>
              <a:t>Hours</a:t>
            </a:r>
            <a:endParaRPr lang="en-US" dirty="0"/>
          </a:p>
        </p:txBody>
      </p:sp>
      <p:sp>
        <p:nvSpPr>
          <p:cNvPr id="13" name="갈매기형 수장 12"/>
          <p:cNvSpPr/>
          <p:nvPr/>
        </p:nvSpPr>
        <p:spPr>
          <a:xfrm>
            <a:off x="226193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Planning</a:t>
            </a:r>
            <a:endParaRPr lang="en-US" sz="1400" b="1" dirty="0">
              <a:solidFill>
                <a:schemeClr val="bg1"/>
              </a:solidFill>
            </a:endParaRPr>
          </a:p>
        </p:txBody>
      </p:sp>
    </p:spTree>
    <p:extLst>
      <p:ext uri="{BB962C8B-B14F-4D97-AF65-F5344CB8AC3E}">
        <p14:creationId xmlns:p14="http://schemas.microsoft.com/office/powerpoint/2010/main" val="23118495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3336" y="1981200"/>
            <a:ext cx="2756264" cy="3490686"/>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3073225711"/>
              </p:ext>
            </p:extLst>
          </p:nvPr>
        </p:nvGraphicFramePr>
        <p:xfrm>
          <a:off x="914400" y="1828800"/>
          <a:ext cx="7467600" cy="410028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With OUP</a:t>
            </a:r>
            <a:endParaRPr lang="en-US" dirty="0"/>
          </a:p>
        </p:txBody>
      </p:sp>
      <p:sp>
        <p:nvSpPr>
          <p:cNvPr id="7" name="TextBox 6"/>
          <p:cNvSpPr txBox="1"/>
          <p:nvPr/>
        </p:nvSpPr>
        <p:spPr>
          <a:xfrm>
            <a:off x="4114800" y="6107668"/>
            <a:ext cx="952500" cy="369332"/>
          </a:xfrm>
          <a:prstGeom prst="rect">
            <a:avLst/>
          </a:prstGeom>
          <a:noFill/>
        </p:spPr>
        <p:txBody>
          <a:bodyPr wrap="square" rtlCol="0">
            <a:spAutoFit/>
          </a:bodyPr>
          <a:lstStyle/>
          <a:p>
            <a:pPr algn="ctr"/>
            <a:r>
              <a:rPr lang="en-US" dirty="0" smtClean="0"/>
              <a:t>Weeks</a:t>
            </a:r>
            <a:endParaRPr lang="en-US" dirty="0"/>
          </a:p>
        </p:txBody>
      </p:sp>
      <p:sp>
        <p:nvSpPr>
          <p:cNvPr id="9" name="슬라이드 번호 개체 틀 8"/>
          <p:cNvSpPr>
            <a:spLocks noGrp="1"/>
          </p:cNvSpPr>
          <p:nvPr>
            <p:ph type="sldNum" sz="quarter" idx="12"/>
          </p:nvPr>
        </p:nvSpPr>
        <p:spPr/>
        <p:txBody>
          <a:bodyPr/>
          <a:lstStyle/>
          <a:p>
            <a:fld id="{C8543539-7BAA-46DC-B70F-B410051F05C1}" type="slidenum">
              <a:rPr lang="en-US" smtClean="0"/>
              <a:pPr/>
              <a:t>32</a:t>
            </a:fld>
            <a:endParaRPr lang="en-US" dirty="0"/>
          </a:p>
        </p:txBody>
      </p:sp>
      <p:sp>
        <p:nvSpPr>
          <p:cNvPr id="10" name="TextBox 9"/>
          <p:cNvSpPr txBox="1"/>
          <p:nvPr/>
        </p:nvSpPr>
        <p:spPr>
          <a:xfrm rot="16200000">
            <a:off x="95790" y="3541877"/>
            <a:ext cx="924485" cy="369332"/>
          </a:xfrm>
          <a:prstGeom prst="rect">
            <a:avLst/>
          </a:prstGeom>
          <a:noFill/>
        </p:spPr>
        <p:txBody>
          <a:bodyPr wrap="square" rtlCol="0">
            <a:spAutoFit/>
          </a:bodyPr>
          <a:lstStyle/>
          <a:p>
            <a:pPr algn="ctr"/>
            <a:r>
              <a:rPr lang="en-US" dirty="0" smtClean="0"/>
              <a:t>Hours</a:t>
            </a:r>
            <a:endParaRPr lang="en-US" dirty="0"/>
          </a:p>
        </p:txBody>
      </p:sp>
      <p:sp>
        <p:nvSpPr>
          <p:cNvPr id="11" name="갈매기형 수장 10"/>
          <p:cNvSpPr/>
          <p:nvPr/>
        </p:nvSpPr>
        <p:spPr>
          <a:xfrm>
            <a:off x="226193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Planning</a:t>
            </a:r>
            <a:endParaRPr lang="en-US" sz="1400" b="1" dirty="0">
              <a:solidFill>
                <a:schemeClr val="bg1"/>
              </a:solidFill>
            </a:endParaRPr>
          </a:p>
        </p:txBody>
      </p:sp>
    </p:spTree>
    <p:extLst>
      <p:ext uri="{BB962C8B-B14F-4D97-AF65-F5344CB8AC3E}">
        <p14:creationId xmlns:p14="http://schemas.microsoft.com/office/powerpoint/2010/main" val="16504711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Metrics</a:t>
            </a:r>
            <a:endParaRPr lang="en-US" dirty="0"/>
          </a:p>
        </p:txBody>
      </p:sp>
      <p:sp>
        <p:nvSpPr>
          <p:cNvPr id="6" name="슬라이드 번호 개체 틀 5"/>
          <p:cNvSpPr>
            <a:spLocks noGrp="1"/>
          </p:cNvSpPr>
          <p:nvPr>
            <p:ph type="sldNum" sz="quarter" idx="12"/>
          </p:nvPr>
        </p:nvSpPr>
        <p:spPr/>
        <p:txBody>
          <a:bodyPr/>
          <a:lstStyle/>
          <a:p>
            <a:fld id="{C8543539-7BAA-46DC-B70F-B410051F05C1}" type="slidenum">
              <a:rPr lang="en-US" smtClean="0"/>
              <a:pPr/>
              <a:t>33</a:t>
            </a:fld>
            <a:endParaRPr lang="en-US" dirty="0"/>
          </a:p>
        </p:txBody>
      </p:sp>
      <p:sp>
        <p:nvSpPr>
          <p:cNvPr id="7" name="TextBox 6"/>
          <p:cNvSpPr txBox="1"/>
          <p:nvPr/>
        </p:nvSpPr>
        <p:spPr>
          <a:xfrm rot="16200000">
            <a:off x="419891" y="3401777"/>
            <a:ext cx="924485" cy="369332"/>
          </a:xfrm>
          <a:prstGeom prst="rect">
            <a:avLst/>
          </a:prstGeom>
          <a:noFill/>
        </p:spPr>
        <p:txBody>
          <a:bodyPr wrap="square" rtlCol="0">
            <a:spAutoFit/>
          </a:bodyPr>
          <a:lstStyle/>
          <a:p>
            <a:pPr algn="ctr"/>
            <a:r>
              <a:rPr lang="en-US" dirty="0" smtClean="0"/>
              <a:t>Hours</a:t>
            </a:r>
            <a:endParaRPr lang="en-US" dirty="0"/>
          </a:p>
        </p:txBody>
      </p:sp>
      <p:sp>
        <p:nvSpPr>
          <p:cNvPr id="8" name="TextBox 7"/>
          <p:cNvSpPr txBox="1"/>
          <p:nvPr/>
        </p:nvSpPr>
        <p:spPr>
          <a:xfrm>
            <a:off x="4319649" y="6172200"/>
            <a:ext cx="924485" cy="369332"/>
          </a:xfrm>
          <a:prstGeom prst="rect">
            <a:avLst/>
          </a:prstGeom>
          <a:noFill/>
        </p:spPr>
        <p:txBody>
          <a:bodyPr wrap="square" rtlCol="0">
            <a:spAutoFit/>
          </a:bodyPr>
          <a:lstStyle/>
          <a:p>
            <a:pPr algn="ctr"/>
            <a:r>
              <a:rPr lang="en-US" dirty="0" smtClean="0"/>
              <a:t>Dates</a:t>
            </a:r>
            <a:endParaRPr lang="en-US" dirty="0"/>
          </a:p>
        </p:txBody>
      </p:sp>
      <p:sp>
        <p:nvSpPr>
          <p:cNvPr id="9" name="갈매기형 수장 8"/>
          <p:cNvSpPr/>
          <p:nvPr/>
        </p:nvSpPr>
        <p:spPr>
          <a:xfrm>
            <a:off x="226193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Planning</a:t>
            </a:r>
            <a:endParaRPr lang="en-US" sz="1400" b="1" dirty="0">
              <a:solidFill>
                <a:schemeClr val="bg1"/>
              </a:solidFill>
            </a:endParaRPr>
          </a:p>
        </p:txBody>
      </p:sp>
      <p:graphicFrame>
        <p:nvGraphicFramePr>
          <p:cNvPr id="11" name="Chart 10"/>
          <p:cNvGraphicFramePr>
            <a:graphicFrameLocks/>
          </p:cNvGraphicFramePr>
          <p:nvPr>
            <p:extLst>
              <p:ext uri="{D42A27DB-BD31-4B8C-83A1-F6EECF244321}">
                <p14:modId xmlns:p14="http://schemas.microsoft.com/office/powerpoint/2010/main" val="1130543110"/>
              </p:ext>
            </p:extLst>
          </p:nvPr>
        </p:nvGraphicFramePr>
        <p:xfrm>
          <a:off x="882133" y="1776412"/>
          <a:ext cx="7518400" cy="43957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95648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pPr>
              <a:lnSpc>
                <a:spcPct val="250000"/>
              </a:lnSpc>
            </a:pPr>
            <a:r>
              <a:rPr lang="en-US" dirty="0" smtClean="0"/>
              <a:t>People have different interpretations of “done”</a:t>
            </a:r>
            <a:endParaRPr lang="en-US" dirty="0"/>
          </a:p>
          <a:p>
            <a:pPr>
              <a:lnSpc>
                <a:spcPct val="250000"/>
              </a:lnSpc>
            </a:pPr>
            <a:r>
              <a:rPr lang="en-US" dirty="0" smtClean="0"/>
              <a:t>People need motivation to finish all their tasks</a:t>
            </a:r>
            <a:endParaRPr lang="en-US" dirty="0"/>
          </a:p>
          <a:p>
            <a:pPr>
              <a:lnSpc>
                <a:spcPct val="250000"/>
              </a:lnSpc>
            </a:pPr>
            <a:r>
              <a:rPr lang="en-US" dirty="0" smtClean="0"/>
              <a:t>Not all metrics are clear or useful</a:t>
            </a:r>
            <a:endParaRPr lang="en-US" dirty="0"/>
          </a:p>
        </p:txBody>
      </p:sp>
      <p:sp>
        <p:nvSpPr>
          <p:cNvPr id="5" name="슬라이드 번호 개체 틀 4"/>
          <p:cNvSpPr>
            <a:spLocks noGrp="1"/>
          </p:cNvSpPr>
          <p:nvPr>
            <p:ph type="sldNum" sz="quarter" idx="12"/>
          </p:nvPr>
        </p:nvSpPr>
        <p:spPr/>
        <p:txBody>
          <a:bodyPr/>
          <a:lstStyle/>
          <a:p>
            <a:fld id="{C8543539-7BAA-46DC-B70F-B410051F05C1}" type="slidenum">
              <a:rPr lang="en-US" smtClean="0"/>
              <a:pPr/>
              <a:t>34</a:t>
            </a:fld>
            <a:endParaRPr lang="en-US" dirty="0"/>
          </a:p>
        </p:txBody>
      </p:sp>
      <p:sp>
        <p:nvSpPr>
          <p:cNvPr id="6" name="갈매기형 수장 5"/>
          <p:cNvSpPr/>
          <p:nvPr/>
        </p:nvSpPr>
        <p:spPr>
          <a:xfrm>
            <a:off x="226193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Planning</a:t>
            </a:r>
            <a:endParaRPr lang="en-US" sz="1400" b="1" dirty="0">
              <a:solidFill>
                <a:schemeClr val="bg1"/>
              </a:solidFill>
            </a:endParaRPr>
          </a:p>
        </p:txBody>
      </p:sp>
    </p:spTree>
    <p:extLst>
      <p:ext uri="{BB962C8B-B14F-4D97-AF65-F5344CB8AC3E}">
        <p14:creationId xmlns:p14="http://schemas.microsoft.com/office/powerpoint/2010/main" val="36784887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Improvements</a:t>
            </a:r>
            <a:endParaRPr lang="en-US" dirty="0"/>
          </a:p>
        </p:txBody>
      </p:sp>
      <p:sp>
        <p:nvSpPr>
          <p:cNvPr id="3" name="Content Placeholder 2"/>
          <p:cNvSpPr>
            <a:spLocks noGrp="1"/>
          </p:cNvSpPr>
          <p:nvPr>
            <p:ph idx="1"/>
          </p:nvPr>
        </p:nvSpPr>
        <p:spPr>
          <a:xfrm>
            <a:off x="457200" y="2057400"/>
            <a:ext cx="8229600" cy="4068763"/>
          </a:xfrm>
        </p:spPr>
        <p:txBody>
          <a:bodyPr/>
          <a:lstStyle/>
          <a:p>
            <a:r>
              <a:rPr lang="en-US" dirty="0" smtClean="0"/>
              <a:t>Add checkpoint system</a:t>
            </a:r>
          </a:p>
          <a:p>
            <a:pPr lvl="1"/>
            <a:r>
              <a:rPr lang="en-US" dirty="0" smtClean="0"/>
              <a:t>Prevent student syndrome</a:t>
            </a:r>
          </a:p>
          <a:p>
            <a:pPr lvl="1"/>
            <a:endParaRPr lang="en-US" dirty="0"/>
          </a:p>
          <a:p>
            <a:r>
              <a:rPr lang="en-US" dirty="0" smtClean="0"/>
              <a:t>Revamp iteration analysis</a:t>
            </a:r>
          </a:p>
          <a:p>
            <a:pPr lvl="1"/>
            <a:r>
              <a:rPr lang="en-US" dirty="0" smtClean="0"/>
              <a:t>Eliminate confusing metrics</a:t>
            </a:r>
          </a:p>
          <a:p>
            <a:pPr lvl="1"/>
            <a:endParaRPr lang="en-US" dirty="0"/>
          </a:p>
          <a:p>
            <a:r>
              <a:rPr lang="en-US" dirty="0" smtClean="0"/>
              <a:t>Evaluate work distribution charts</a:t>
            </a:r>
          </a:p>
          <a:p>
            <a:pPr lvl="1"/>
            <a:r>
              <a:rPr lang="en-US" dirty="0" smtClean="0"/>
              <a:t>Examine for replacement</a:t>
            </a:r>
            <a:endParaRPr lang="en-US" dirty="0"/>
          </a:p>
          <a:p>
            <a:endParaRPr lang="en-US" dirty="0" smtClean="0"/>
          </a:p>
        </p:txBody>
      </p:sp>
      <p:sp>
        <p:nvSpPr>
          <p:cNvPr id="5" name="슬라이드 번호 개체 틀 4"/>
          <p:cNvSpPr>
            <a:spLocks noGrp="1"/>
          </p:cNvSpPr>
          <p:nvPr>
            <p:ph type="sldNum" sz="quarter" idx="12"/>
          </p:nvPr>
        </p:nvSpPr>
        <p:spPr/>
        <p:txBody>
          <a:bodyPr/>
          <a:lstStyle/>
          <a:p>
            <a:fld id="{C8543539-7BAA-46DC-B70F-B410051F05C1}" type="slidenum">
              <a:rPr lang="en-US" smtClean="0"/>
              <a:pPr/>
              <a:t>35</a:t>
            </a:fld>
            <a:endParaRPr lang="en-US" dirty="0"/>
          </a:p>
        </p:txBody>
      </p:sp>
      <p:sp>
        <p:nvSpPr>
          <p:cNvPr id="6" name="갈매기형 수장 5"/>
          <p:cNvSpPr/>
          <p:nvPr/>
        </p:nvSpPr>
        <p:spPr>
          <a:xfrm>
            <a:off x="226193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Planning</a:t>
            </a:r>
            <a:endParaRPr lang="en-US" sz="1400" b="1" dirty="0">
              <a:solidFill>
                <a:schemeClr val="bg1"/>
              </a:solidFill>
            </a:endParaRPr>
          </a:p>
        </p:txBody>
      </p:sp>
    </p:spTree>
    <p:extLst>
      <p:ext uri="{BB962C8B-B14F-4D97-AF65-F5344CB8AC3E}">
        <p14:creationId xmlns:p14="http://schemas.microsoft.com/office/powerpoint/2010/main" val="28688888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REQUIREMENTS ELICITATION (RE)</a:t>
            </a:r>
            <a:endParaRPr lang="en-US" dirty="0"/>
          </a:p>
        </p:txBody>
      </p:sp>
    </p:spTree>
    <p:extLst>
      <p:ext uri="{BB962C8B-B14F-4D97-AF65-F5344CB8AC3E}">
        <p14:creationId xmlns:p14="http://schemas.microsoft.com/office/powerpoint/2010/main" val="27002254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Practice</a:t>
            </a:r>
            <a:endParaRPr lang="en-US" dirty="0"/>
          </a:p>
        </p:txBody>
      </p:sp>
      <p:sp>
        <p:nvSpPr>
          <p:cNvPr id="6" name="내용 개체 틀 5"/>
          <p:cNvSpPr>
            <a:spLocks noGrp="1"/>
          </p:cNvSpPr>
          <p:nvPr>
            <p:ph idx="1"/>
          </p:nvPr>
        </p:nvSpPr>
        <p:spPr/>
        <p:txBody>
          <a:bodyPr>
            <a:normAutofit fontScale="55000" lnSpcReduction="20000"/>
          </a:bodyPr>
          <a:lstStyle/>
          <a:p>
            <a:pPr>
              <a:lnSpc>
                <a:spcPct val="120000"/>
              </a:lnSpc>
            </a:pPr>
            <a:r>
              <a:rPr lang="en-US" sz="4000" dirty="0" smtClean="0"/>
              <a:t>Query log</a:t>
            </a:r>
          </a:p>
          <a:p>
            <a:pPr lvl="1">
              <a:lnSpc>
                <a:spcPct val="120000"/>
              </a:lnSpc>
            </a:pPr>
            <a:r>
              <a:rPr lang="en-US" sz="3600" dirty="0" smtClean="0"/>
              <a:t>Requirement-related questions</a:t>
            </a:r>
          </a:p>
          <a:p>
            <a:pPr lvl="1">
              <a:lnSpc>
                <a:spcPct val="120000"/>
              </a:lnSpc>
            </a:pPr>
            <a:r>
              <a:rPr lang="en-US" sz="3600" dirty="0" smtClean="0"/>
              <a:t>Customer responses </a:t>
            </a:r>
          </a:p>
          <a:p>
            <a:pPr lvl="1">
              <a:lnSpc>
                <a:spcPct val="120000"/>
              </a:lnSpc>
            </a:pPr>
            <a:endParaRPr lang="en-US" sz="4000" dirty="0" smtClean="0"/>
          </a:p>
          <a:p>
            <a:pPr>
              <a:lnSpc>
                <a:spcPct val="120000"/>
              </a:lnSpc>
            </a:pPr>
            <a:r>
              <a:rPr lang="en-US" sz="4000" dirty="0" smtClean="0"/>
              <a:t>Use cases</a:t>
            </a:r>
          </a:p>
          <a:p>
            <a:pPr lvl="1">
              <a:lnSpc>
                <a:spcPct val="120000"/>
              </a:lnSpc>
            </a:pPr>
            <a:r>
              <a:rPr lang="en-US" sz="3600" dirty="0" smtClean="0"/>
              <a:t>Functional requirements</a:t>
            </a:r>
          </a:p>
          <a:p>
            <a:pPr lvl="1">
              <a:lnSpc>
                <a:spcPct val="120000"/>
              </a:lnSpc>
            </a:pPr>
            <a:r>
              <a:rPr lang="en-US" sz="3600" dirty="0" smtClean="0"/>
              <a:t>Method for customer walkthrough</a:t>
            </a:r>
          </a:p>
          <a:p>
            <a:pPr lvl="1">
              <a:lnSpc>
                <a:spcPct val="120000"/>
              </a:lnSpc>
            </a:pPr>
            <a:endParaRPr lang="en-US" sz="3600" dirty="0" smtClean="0"/>
          </a:p>
          <a:p>
            <a:pPr>
              <a:lnSpc>
                <a:spcPct val="120000"/>
              </a:lnSpc>
            </a:pPr>
            <a:r>
              <a:rPr lang="en-US" sz="4000" dirty="0" smtClean="0"/>
              <a:t>QAW</a:t>
            </a:r>
          </a:p>
          <a:p>
            <a:pPr lvl="1">
              <a:lnSpc>
                <a:spcPct val="120000"/>
              </a:lnSpc>
            </a:pPr>
            <a:r>
              <a:rPr lang="en-US" sz="3600" dirty="0" smtClean="0"/>
              <a:t>Quality attribute clarifications</a:t>
            </a:r>
          </a:p>
          <a:p>
            <a:endParaRPr lang="en-US" dirty="0"/>
          </a:p>
        </p:txBody>
      </p:sp>
      <p:sp>
        <p:nvSpPr>
          <p:cNvPr id="7" name="슬라이드 번호 개체 틀 6"/>
          <p:cNvSpPr>
            <a:spLocks noGrp="1"/>
          </p:cNvSpPr>
          <p:nvPr>
            <p:ph type="sldNum" sz="quarter" idx="12"/>
          </p:nvPr>
        </p:nvSpPr>
        <p:spPr/>
        <p:txBody>
          <a:bodyPr/>
          <a:lstStyle/>
          <a:p>
            <a:fld id="{C8543539-7BAA-46DC-B70F-B410051F05C1}" type="slidenum">
              <a:rPr lang="en-US" smtClean="0"/>
              <a:pPr/>
              <a:t>37</a:t>
            </a:fld>
            <a:endParaRPr lang="en-US" dirty="0"/>
          </a:p>
        </p:txBody>
      </p:sp>
      <p:sp>
        <p:nvSpPr>
          <p:cNvPr id="8" name="갈매기형 수장 7"/>
          <p:cNvSpPr/>
          <p:nvPr/>
        </p:nvSpPr>
        <p:spPr>
          <a:xfrm>
            <a:off x="3349516" y="1219200"/>
            <a:ext cx="142337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Requirement</a:t>
            </a:r>
            <a:endParaRPr lang="en-US" sz="1400" b="1" dirty="0">
              <a:solidFill>
                <a:schemeClr val="bg1"/>
              </a:solidFill>
            </a:endParaRPr>
          </a:p>
        </p:txBody>
      </p:sp>
    </p:spTree>
    <p:extLst>
      <p:ext uri="{BB962C8B-B14F-4D97-AF65-F5344CB8AC3E}">
        <p14:creationId xmlns:p14="http://schemas.microsoft.com/office/powerpoint/2010/main" val="17217119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 Stats</a:t>
            </a:r>
            <a:endParaRPr lang="en-US" dirty="0"/>
          </a:p>
        </p:txBody>
      </p:sp>
      <p:sp>
        <p:nvSpPr>
          <p:cNvPr id="7" name="슬라이드 번호 개체 틀 6"/>
          <p:cNvSpPr>
            <a:spLocks noGrp="1"/>
          </p:cNvSpPr>
          <p:nvPr>
            <p:ph type="sldNum" sz="quarter" idx="12"/>
          </p:nvPr>
        </p:nvSpPr>
        <p:spPr/>
        <p:txBody>
          <a:bodyPr/>
          <a:lstStyle/>
          <a:p>
            <a:fld id="{C8543539-7BAA-46DC-B70F-B410051F05C1}" type="slidenum">
              <a:rPr lang="en-US" smtClean="0"/>
              <a:pPr/>
              <a:t>38</a:t>
            </a:fld>
            <a:endParaRPr lang="en-US" dirty="0"/>
          </a:p>
        </p:txBody>
      </p:sp>
      <p:sp>
        <p:nvSpPr>
          <p:cNvPr id="8" name="TextBox 7"/>
          <p:cNvSpPr txBox="1"/>
          <p:nvPr/>
        </p:nvSpPr>
        <p:spPr>
          <a:xfrm>
            <a:off x="2894554" y="1600200"/>
            <a:ext cx="4204521" cy="461665"/>
          </a:xfrm>
          <a:prstGeom prst="rect">
            <a:avLst/>
          </a:prstGeom>
          <a:noFill/>
        </p:spPr>
        <p:txBody>
          <a:bodyPr wrap="square" rtlCol="0">
            <a:spAutoFit/>
          </a:bodyPr>
          <a:lstStyle/>
          <a:p>
            <a:r>
              <a:rPr lang="en-US" sz="2400" dirty="0" smtClean="0"/>
              <a:t>5 RE sessions with customer</a:t>
            </a:r>
            <a:endParaRPr lang="en-US" sz="2400" dirty="0"/>
          </a:p>
        </p:txBody>
      </p:sp>
      <p:graphicFrame>
        <p:nvGraphicFramePr>
          <p:cNvPr id="9" name="Diagram 8"/>
          <p:cNvGraphicFramePr/>
          <p:nvPr>
            <p:extLst>
              <p:ext uri="{D42A27DB-BD31-4B8C-83A1-F6EECF244321}">
                <p14:modId xmlns:p14="http://schemas.microsoft.com/office/powerpoint/2010/main" val="507541411"/>
              </p:ext>
            </p:extLst>
          </p:nvPr>
        </p:nvGraphicFramePr>
        <p:xfrm>
          <a:off x="2082784" y="3223084"/>
          <a:ext cx="5054632" cy="26095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p:cNvSpPr/>
          <p:nvPr/>
        </p:nvSpPr>
        <p:spPr>
          <a:xfrm>
            <a:off x="1371600" y="2638782"/>
            <a:ext cx="67818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972554" y="2494001"/>
            <a:ext cx="76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724400" y="2486382"/>
            <a:ext cx="76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460131" y="2471141"/>
            <a:ext cx="76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759753" y="2971800"/>
            <a:ext cx="511679" cy="369332"/>
          </a:xfrm>
          <a:prstGeom prst="rect">
            <a:avLst/>
          </a:prstGeom>
          <a:noFill/>
        </p:spPr>
        <p:txBody>
          <a:bodyPr wrap="none" rtlCol="0">
            <a:spAutoFit/>
          </a:bodyPr>
          <a:lstStyle/>
          <a:p>
            <a:r>
              <a:rPr lang="en-US" dirty="0" smtClean="0"/>
              <a:t>Oct</a:t>
            </a:r>
            <a:endParaRPr lang="en-US" dirty="0"/>
          </a:p>
        </p:txBody>
      </p:sp>
      <p:sp>
        <p:nvSpPr>
          <p:cNvPr id="17" name="TextBox 16"/>
          <p:cNvSpPr txBox="1"/>
          <p:nvPr/>
        </p:nvSpPr>
        <p:spPr>
          <a:xfrm>
            <a:off x="4498645" y="2981608"/>
            <a:ext cx="558743" cy="369332"/>
          </a:xfrm>
          <a:prstGeom prst="rect">
            <a:avLst/>
          </a:prstGeom>
          <a:noFill/>
        </p:spPr>
        <p:txBody>
          <a:bodyPr wrap="none" rtlCol="0">
            <a:spAutoFit/>
          </a:bodyPr>
          <a:lstStyle/>
          <a:p>
            <a:r>
              <a:rPr lang="en-US" dirty="0" smtClean="0"/>
              <a:t>Nov</a:t>
            </a:r>
            <a:endParaRPr lang="en-US" dirty="0"/>
          </a:p>
        </p:txBody>
      </p:sp>
      <p:sp>
        <p:nvSpPr>
          <p:cNvPr id="18" name="TextBox 17"/>
          <p:cNvSpPr txBox="1"/>
          <p:nvPr/>
        </p:nvSpPr>
        <p:spPr>
          <a:xfrm>
            <a:off x="6197628" y="2981608"/>
            <a:ext cx="540533" cy="369332"/>
          </a:xfrm>
          <a:prstGeom prst="rect">
            <a:avLst/>
          </a:prstGeom>
          <a:noFill/>
        </p:spPr>
        <p:txBody>
          <a:bodyPr wrap="none" rtlCol="0">
            <a:spAutoFit/>
          </a:bodyPr>
          <a:lstStyle/>
          <a:p>
            <a:r>
              <a:rPr lang="en-US" dirty="0" smtClean="0"/>
              <a:t>Dec</a:t>
            </a:r>
            <a:endParaRPr lang="en-US" dirty="0"/>
          </a:p>
        </p:txBody>
      </p:sp>
      <p:sp>
        <p:nvSpPr>
          <p:cNvPr id="16" name="Isosceles Triangle 15"/>
          <p:cNvSpPr/>
          <p:nvPr/>
        </p:nvSpPr>
        <p:spPr>
          <a:xfrm>
            <a:off x="1572662" y="2577824"/>
            <a:ext cx="103738" cy="101646"/>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Isosceles Triangle 19"/>
          <p:cNvSpPr/>
          <p:nvPr/>
        </p:nvSpPr>
        <p:spPr>
          <a:xfrm>
            <a:off x="3276600" y="2583383"/>
            <a:ext cx="108288" cy="98857"/>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p:cNvSpPr txBox="1"/>
          <p:nvPr/>
        </p:nvSpPr>
        <p:spPr>
          <a:xfrm>
            <a:off x="1394625" y="2209800"/>
            <a:ext cx="508473" cy="369332"/>
          </a:xfrm>
          <a:prstGeom prst="rect">
            <a:avLst/>
          </a:prstGeom>
          <a:noFill/>
        </p:spPr>
        <p:txBody>
          <a:bodyPr wrap="none" rtlCol="0">
            <a:spAutoFit/>
          </a:bodyPr>
          <a:lstStyle/>
          <a:p>
            <a:r>
              <a:rPr lang="en-US" dirty="0" smtClean="0"/>
              <a:t>9/9</a:t>
            </a:r>
            <a:endParaRPr lang="en-US" dirty="0"/>
          </a:p>
        </p:txBody>
      </p:sp>
      <p:sp>
        <p:nvSpPr>
          <p:cNvPr id="22" name="TextBox 21"/>
          <p:cNvSpPr txBox="1"/>
          <p:nvPr/>
        </p:nvSpPr>
        <p:spPr>
          <a:xfrm>
            <a:off x="3072142" y="2215482"/>
            <a:ext cx="625492" cy="369332"/>
          </a:xfrm>
          <a:prstGeom prst="rect">
            <a:avLst/>
          </a:prstGeom>
          <a:noFill/>
        </p:spPr>
        <p:txBody>
          <a:bodyPr wrap="none" rtlCol="0">
            <a:spAutoFit/>
          </a:bodyPr>
          <a:lstStyle/>
          <a:p>
            <a:r>
              <a:rPr lang="en-US" dirty="0" smtClean="0"/>
              <a:t>10/7</a:t>
            </a:r>
            <a:endParaRPr lang="en-US" dirty="0"/>
          </a:p>
        </p:txBody>
      </p:sp>
      <p:sp>
        <p:nvSpPr>
          <p:cNvPr id="23" name="Isosceles Triangle 22"/>
          <p:cNvSpPr/>
          <p:nvPr/>
        </p:nvSpPr>
        <p:spPr>
          <a:xfrm>
            <a:off x="4038599" y="2590800"/>
            <a:ext cx="96609" cy="91438"/>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TextBox 23"/>
          <p:cNvSpPr txBox="1"/>
          <p:nvPr/>
        </p:nvSpPr>
        <p:spPr>
          <a:xfrm>
            <a:off x="3763954" y="2209800"/>
            <a:ext cx="742511" cy="369332"/>
          </a:xfrm>
          <a:prstGeom prst="rect">
            <a:avLst/>
          </a:prstGeom>
          <a:noFill/>
        </p:spPr>
        <p:txBody>
          <a:bodyPr wrap="none" rtlCol="0">
            <a:spAutoFit/>
          </a:bodyPr>
          <a:lstStyle/>
          <a:p>
            <a:r>
              <a:rPr lang="en-US" dirty="0" smtClean="0"/>
              <a:t>10/20</a:t>
            </a:r>
            <a:endParaRPr lang="en-US" dirty="0"/>
          </a:p>
        </p:txBody>
      </p:sp>
      <p:sp>
        <p:nvSpPr>
          <p:cNvPr id="25" name="Isosceles Triangle 24"/>
          <p:cNvSpPr/>
          <p:nvPr/>
        </p:nvSpPr>
        <p:spPr>
          <a:xfrm>
            <a:off x="5057387" y="2590800"/>
            <a:ext cx="96609" cy="91438"/>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TextBox 25"/>
          <p:cNvSpPr txBox="1"/>
          <p:nvPr/>
        </p:nvSpPr>
        <p:spPr>
          <a:xfrm>
            <a:off x="4782742" y="2209800"/>
            <a:ext cx="742511" cy="369332"/>
          </a:xfrm>
          <a:prstGeom prst="rect">
            <a:avLst/>
          </a:prstGeom>
          <a:noFill/>
        </p:spPr>
        <p:txBody>
          <a:bodyPr wrap="none" rtlCol="0">
            <a:spAutoFit/>
          </a:bodyPr>
          <a:lstStyle/>
          <a:p>
            <a:r>
              <a:rPr lang="en-US" dirty="0" smtClean="0"/>
              <a:t>11/11</a:t>
            </a:r>
            <a:endParaRPr lang="en-US" dirty="0"/>
          </a:p>
        </p:txBody>
      </p:sp>
      <p:sp>
        <p:nvSpPr>
          <p:cNvPr id="28" name="Isosceles Triangle 27"/>
          <p:cNvSpPr/>
          <p:nvPr/>
        </p:nvSpPr>
        <p:spPr>
          <a:xfrm>
            <a:off x="6248400" y="2588032"/>
            <a:ext cx="114300" cy="91438"/>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TextBox 28"/>
          <p:cNvSpPr txBox="1"/>
          <p:nvPr/>
        </p:nvSpPr>
        <p:spPr>
          <a:xfrm>
            <a:off x="5817580" y="2215482"/>
            <a:ext cx="742511" cy="369332"/>
          </a:xfrm>
          <a:prstGeom prst="rect">
            <a:avLst/>
          </a:prstGeom>
          <a:noFill/>
        </p:spPr>
        <p:txBody>
          <a:bodyPr wrap="none" rtlCol="0">
            <a:spAutoFit/>
          </a:bodyPr>
          <a:lstStyle/>
          <a:p>
            <a:r>
              <a:rPr lang="en-US" dirty="0" smtClean="0"/>
              <a:t>11/29</a:t>
            </a:r>
            <a:endParaRPr lang="en-US" dirty="0"/>
          </a:p>
        </p:txBody>
      </p:sp>
      <p:sp>
        <p:nvSpPr>
          <p:cNvPr id="30" name="TextBox 29"/>
          <p:cNvSpPr txBox="1"/>
          <p:nvPr/>
        </p:nvSpPr>
        <p:spPr>
          <a:xfrm>
            <a:off x="2904275" y="3500735"/>
            <a:ext cx="3344125" cy="461665"/>
          </a:xfrm>
          <a:prstGeom prst="rect">
            <a:avLst/>
          </a:prstGeom>
          <a:noFill/>
        </p:spPr>
        <p:txBody>
          <a:bodyPr wrap="square" rtlCol="0">
            <a:spAutoFit/>
          </a:bodyPr>
          <a:lstStyle/>
          <a:p>
            <a:pPr algn="ctr"/>
            <a:r>
              <a:rPr lang="en-US" sz="2400" dirty="0" smtClean="0"/>
              <a:t>Query log status</a:t>
            </a:r>
            <a:endParaRPr lang="en-US" sz="2400" dirty="0"/>
          </a:p>
        </p:txBody>
      </p:sp>
      <p:sp>
        <p:nvSpPr>
          <p:cNvPr id="21" name="TextBox 20"/>
          <p:cNvSpPr txBox="1"/>
          <p:nvPr/>
        </p:nvSpPr>
        <p:spPr>
          <a:xfrm>
            <a:off x="1700988" y="5278286"/>
            <a:ext cx="6123023" cy="1200329"/>
          </a:xfrm>
          <a:prstGeom prst="rect">
            <a:avLst/>
          </a:prstGeom>
          <a:noFill/>
        </p:spPr>
        <p:txBody>
          <a:bodyPr wrap="none" rtlCol="0">
            <a:spAutoFit/>
          </a:bodyPr>
          <a:lstStyle/>
          <a:p>
            <a:r>
              <a:rPr lang="en-US" sz="2400" b="1" dirty="0" smtClean="0"/>
              <a:t>14</a:t>
            </a:r>
            <a:r>
              <a:rPr lang="en-US" sz="2400" dirty="0" smtClean="0"/>
              <a:t> high level use cases reviewed with customer</a:t>
            </a:r>
          </a:p>
          <a:p>
            <a:pPr marL="742950" lvl="1" indent="-285750">
              <a:buFont typeface="Arial" pitchFamily="34" charset="0"/>
              <a:buChar char="•"/>
            </a:pPr>
            <a:r>
              <a:rPr lang="en-US" sz="2400" b="1" dirty="0" smtClean="0"/>
              <a:t>1</a:t>
            </a:r>
            <a:r>
              <a:rPr lang="en-US" sz="2400" dirty="0" smtClean="0"/>
              <a:t> major change</a:t>
            </a:r>
          </a:p>
          <a:p>
            <a:pPr marL="742950" lvl="1" indent="-285750">
              <a:buFont typeface="Arial" pitchFamily="34" charset="0"/>
              <a:buChar char="•"/>
            </a:pPr>
            <a:r>
              <a:rPr lang="en-US" sz="2400" b="1" dirty="0" smtClean="0"/>
              <a:t>7</a:t>
            </a:r>
            <a:r>
              <a:rPr lang="en-US" sz="2400" dirty="0" smtClean="0"/>
              <a:t> minor clarifications</a:t>
            </a:r>
          </a:p>
        </p:txBody>
      </p:sp>
      <p:sp>
        <p:nvSpPr>
          <p:cNvPr id="27" name="갈매기형 수장 26"/>
          <p:cNvSpPr/>
          <p:nvPr/>
        </p:nvSpPr>
        <p:spPr>
          <a:xfrm>
            <a:off x="3349516" y="1219200"/>
            <a:ext cx="142337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Requirement</a:t>
            </a:r>
            <a:endParaRPr lang="en-US" sz="1400" b="1" dirty="0">
              <a:solidFill>
                <a:schemeClr val="bg1"/>
              </a:solidFill>
            </a:endParaRPr>
          </a:p>
        </p:txBody>
      </p:sp>
    </p:spTree>
    <p:extLst>
      <p:ext uri="{BB962C8B-B14F-4D97-AF65-F5344CB8AC3E}">
        <p14:creationId xmlns:p14="http://schemas.microsoft.com/office/powerpoint/2010/main" val="341628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fade">
                                      <p:cBhvr>
                                        <p:cTn id="73" dur="500"/>
                                        <p:tgtEl>
                                          <p:spTgt spid="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9" grpId="0">
        <p:bldAsOne/>
      </p:bldGraphic>
      <p:bldP spid="10" grpId="0" animBg="1"/>
      <p:bldP spid="12" grpId="0" animBg="1"/>
      <p:bldP spid="14" grpId="0" animBg="1"/>
      <p:bldP spid="15" grpId="0" animBg="1"/>
      <p:bldP spid="13" grpId="0"/>
      <p:bldP spid="17" grpId="0"/>
      <p:bldP spid="18" grpId="0"/>
      <p:bldP spid="16" grpId="0" animBg="1"/>
      <p:bldP spid="20" grpId="0" animBg="1"/>
      <p:bldP spid="19" grpId="0"/>
      <p:bldP spid="22" grpId="0"/>
      <p:bldP spid="23" grpId="0" animBg="1"/>
      <p:bldP spid="24" grpId="0"/>
      <p:bldP spid="25" grpId="0" animBg="1"/>
      <p:bldP spid="26" grpId="0"/>
      <p:bldP spid="28" grpId="0" animBg="1"/>
      <p:bldP spid="29" grpId="0"/>
      <p:bldP spid="30"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Attribute Workshop (QAW)</a:t>
            </a:r>
            <a:endParaRPr lang="en-US" dirty="0"/>
          </a:p>
        </p:txBody>
      </p:sp>
      <p:sp>
        <p:nvSpPr>
          <p:cNvPr id="9" name="내용 개체 틀 8"/>
          <p:cNvSpPr>
            <a:spLocks noGrp="1"/>
          </p:cNvSpPr>
          <p:nvPr>
            <p:ph idx="1"/>
          </p:nvPr>
        </p:nvSpPr>
        <p:spPr/>
        <p:txBody>
          <a:bodyPr/>
          <a:lstStyle/>
          <a:p>
            <a:pPr marL="457200" indent="-457200">
              <a:lnSpc>
                <a:spcPct val="200000"/>
              </a:lnSpc>
            </a:pPr>
            <a:r>
              <a:rPr lang="en-US" b="1" dirty="0" smtClean="0"/>
              <a:t>8</a:t>
            </a:r>
            <a:r>
              <a:rPr lang="en-US" dirty="0" smtClean="0"/>
              <a:t> high-priority scenarios</a:t>
            </a:r>
          </a:p>
          <a:p>
            <a:pPr marL="457200" indent="-457200">
              <a:lnSpc>
                <a:spcPct val="200000"/>
              </a:lnSpc>
            </a:pPr>
            <a:r>
              <a:rPr lang="en-US" b="1" dirty="0" smtClean="0"/>
              <a:t>4</a:t>
            </a:r>
            <a:r>
              <a:rPr lang="en-US" dirty="0" smtClean="0"/>
              <a:t> medium-priority scenarios</a:t>
            </a:r>
          </a:p>
          <a:p>
            <a:pPr marL="457200" indent="-457200">
              <a:lnSpc>
                <a:spcPct val="200000"/>
              </a:lnSpc>
            </a:pPr>
            <a:r>
              <a:rPr lang="en-US" b="1" dirty="0" smtClean="0"/>
              <a:t>5</a:t>
            </a:r>
            <a:r>
              <a:rPr lang="en-US" dirty="0" smtClean="0"/>
              <a:t> out of the </a:t>
            </a:r>
            <a:r>
              <a:rPr lang="en-US" b="1" dirty="0" smtClean="0"/>
              <a:t>12</a:t>
            </a:r>
            <a:r>
              <a:rPr lang="en-US" dirty="0" smtClean="0"/>
              <a:t> scenarios were driven by team members</a:t>
            </a:r>
          </a:p>
          <a:p>
            <a:pPr marL="457200" indent="-457200">
              <a:lnSpc>
                <a:spcPct val="200000"/>
              </a:lnSpc>
            </a:pPr>
            <a:r>
              <a:rPr lang="en-US" b="1" dirty="0" smtClean="0"/>
              <a:t>7</a:t>
            </a:r>
            <a:r>
              <a:rPr lang="en-US" dirty="0" smtClean="0"/>
              <a:t> out of the </a:t>
            </a:r>
            <a:r>
              <a:rPr lang="en-US" b="1" dirty="0" smtClean="0"/>
              <a:t>12</a:t>
            </a:r>
            <a:r>
              <a:rPr lang="en-US" dirty="0" smtClean="0"/>
              <a:t> scenarios were driven by Felix from SEI</a:t>
            </a:r>
          </a:p>
          <a:p>
            <a:pPr>
              <a:lnSpc>
                <a:spcPct val="200000"/>
              </a:lnSpc>
            </a:pPr>
            <a:endParaRPr lang="en-US" dirty="0"/>
          </a:p>
        </p:txBody>
      </p:sp>
      <p:sp>
        <p:nvSpPr>
          <p:cNvPr id="8" name="슬라이드 번호 개체 틀 7"/>
          <p:cNvSpPr>
            <a:spLocks noGrp="1"/>
          </p:cNvSpPr>
          <p:nvPr>
            <p:ph type="sldNum" sz="quarter" idx="12"/>
          </p:nvPr>
        </p:nvSpPr>
        <p:spPr/>
        <p:txBody>
          <a:bodyPr/>
          <a:lstStyle/>
          <a:p>
            <a:fld id="{C8543539-7BAA-46DC-B70F-B410051F05C1}" type="slidenum">
              <a:rPr lang="en-US" smtClean="0"/>
              <a:pPr/>
              <a:t>39</a:t>
            </a:fld>
            <a:endParaRPr lang="en-US" dirty="0"/>
          </a:p>
        </p:txBody>
      </p:sp>
      <p:sp>
        <p:nvSpPr>
          <p:cNvPr id="7" name="갈매기형 수장 6"/>
          <p:cNvSpPr/>
          <p:nvPr/>
        </p:nvSpPr>
        <p:spPr>
          <a:xfrm>
            <a:off x="3349516" y="1219200"/>
            <a:ext cx="142337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Requirement</a:t>
            </a:r>
            <a:endParaRPr lang="en-US" sz="1400" b="1" dirty="0">
              <a:solidFill>
                <a:schemeClr val="bg1"/>
              </a:solidFill>
            </a:endParaRPr>
          </a:p>
        </p:txBody>
      </p:sp>
    </p:spTree>
    <p:extLst>
      <p:ext uri="{BB962C8B-B14F-4D97-AF65-F5344CB8AC3E}">
        <p14:creationId xmlns:p14="http://schemas.microsoft.com/office/powerpoint/2010/main" val="40478554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The Team</a:t>
            </a:r>
            <a:endParaRPr lang="en-US" dirty="0"/>
          </a:p>
        </p:txBody>
      </p:sp>
      <p:pic>
        <p:nvPicPr>
          <p:cNvPr id="4" name="Picture 4"/>
          <p:cNvPicPr>
            <a:picLocks noChangeAspect="1" noChangeArrowheads="1"/>
          </p:cNvPicPr>
          <p:nvPr/>
        </p:nvPicPr>
        <p:blipFill>
          <a:blip r:embed="rId2" cstate="print"/>
          <a:srcRect/>
          <a:stretch>
            <a:fillRect/>
          </a:stretch>
        </p:blipFill>
        <p:spPr bwMode="auto">
          <a:xfrm>
            <a:off x="762000" y="1700524"/>
            <a:ext cx="7696200" cy="4395476"/>
          </a:xfrm>
          <a:prstGeom prst="rect">
            <a:avLst/>
          </a:prstGeom>
          <a:noFill/>
        </p:spPr>
      </p:pic>
      <p:pic>
        <p:nvPicPr>
          <p:cNvPr id="5" name="Picture 6"/>
          <p:cNvPicPr>
            <a:picLocks noChangeAspect="1" noChangeArrowheads="1"/>
          </p:cNvPicPr>
          <p:nvPr/>
        </p:nvPicPr>
        <p:blipFill>
          <a:blip r:embed="rId3" cstate="print"/>
          <a:srcRect/>
          <a:stretch>
            <a:fillRect/>
          </a:stretch>
        </p:blipFill>
        <p:spPr bwMode="auto">
          <a:xfrm>
            <a:off x="7848600" y="3857369"/>
            <a:ext cx="772026" cy="762000"/>
          </a:xfrm>
          <a:prstGeom prst="rect">
            <a:avLst/>
          </a:prstGeom>
          <a:noFill/>
        </p:spPr>
      </p:pic>
      <p:pic>
        <p:nvPicPr>
          <p:cNvPr id="6" name="Picture 7"/>
          <p:cNvPicPr>
            <a:picLocks noChangeAspect="1" noChangeArrowheads="1"/>
          </p:cNvPicPr>
          <p:nvPr/>
        </p:nvPicPr>
        <p:blipFill>
          <a:blip r:embed="rId4" cstate="print"/>
          <a:srcRect/>
          <a:stretch>
            <a:fillRect/>
          </a:stretch>
        </p:blipFill>
        <p:spPr bwMode="auto">
          <a:xfrm>
            <a:off x="7010400" y="5296930"/>
            <a:ext cx="517960" cy="609600"/>
          </a:xfrm>
          <a:prstGeom prst="rect">
            <a:avLst/>
          </a:prstGeom>
          <a:noFill/>
        </p:spPr>
      </p:pic>
      <p:pic>
        <p:nvPicPr>
          <p:cNvPr id="7" name="Picture 8"/>
          <p:cNvPicPr>
            <a:picLocks noChangeAspect="1" noChangeArrowheads="1"/>
          </p:cNvPicPr>
          <p:nvPr/>
        </p:nvPicPr>
        <p:blipFill>
          <a:blip r:embed="rId5" cstate="print"/>
          <a:srcRect/>
          <a:stretch>
            <a:fillRect/>
          </a:stretch>
        </p:blipFill>
        <p:spPr bwMode="auto">
          <a:xfrm>
            <a:off x="3048000" y="1969572"/>
            <a:ext cx="525461" cy="678248"/>
          </a:xfrm>
          <a:prstGeom prst="rect">
            <a:avLst/>
          </a:prstGeom>
          <a:noFill/>
        </p:spPr>
      </p:pic>
      <p:pic>
        <p:nvPicPr>
          <p:cNvPr id="8" name="Picture 9"/>
          <p:cNvPicPr>
            <a:picLocks noChangeAspect="1" noChangeArrowheads="1"/>
          </p:cNvPicPr>
          <p:nvPr/>
        </p:nvPicPr>
        <p:blipFill>
          <a:blip r:embed="rId6" cstate="print"/>
          <a:srcRect/>
          <a:stretch>
            <a:fillRect/>
          </a:stretch>
        </p:blipFill>
        <p:spPr bwMode="auto">
          <a:xfrm>
            <a:off x="214184" y="3241905"/>
            <a:ext cx="762000" cy="873843"/>
          </a:xfrm>
          <a:prstGeom prst="rect">
            <a:avLst/>
          </a:prstGeom>
          <a:noFill/>
        </p:spPr>
      </p:pic>
      <p:pic>
        <p:nvPicPr>
          <p:cNvPr id="9" name="Picture 10"/>
          <p:cNvPicPr>
            <a:picLocks noChangeAspect="1" noChangeArrowheads="1"/>
          </p:cNvPicPr>
          <p:nvPr/>
        </p:nvPicPr>
        <p:blipFill>
          <a:blip r:embed="rId7" cstate="print"/>
          <a:srcRect/>
          <a:stretch>
            <a:fillRect/>
          </a:stretch>
        </p:blipFill>
        <p:spPr bwMode="auto">
          <a:xfrm>
            <a:off x="1255296" y="4924797"/>
            <a:ext cx="762000" cy="797812"/>
          </a:xfrm>
          <a:prstGeom prst="rect">
            <a:avLst/>
          </a:prstGeom>
          <a:noFill/>
        </p:spPr>
      </p:pic>
      <p:sp>
        <p:nvSpPr>
          <p:cNvPr id="12" name="슬라이드 번호 개체 틀 11"/>
          <p:cNvSpPr>
            <a:spLocks noGrp="1"/>
          </p:cNvSpPr>
          <p:nvPr>
            <p:ph type="sldNum" sz="quarter" idx="12"/>
          </p:nvPr>
        </p:nvSpPr>
        <p:spPr/>
        <p:txBody>
          <a:bodyPr/>
          <a:lstStyle/>
          <a:p>
            <a:fld id="{C8543539-7BAA-46DC-B70F-B410051F05C1}" type="slidenum">
              <a:rPr lang="en-US" smtClean="0"/>
              <a:pPr/>
              <a:t>4</a:t>
            </a:fld>
            <a:endParaRPr lang="en-US" dirty="0"/>
          </a:p>
        </p:txBody>
      </p:sp>
      <p:sp>
        <p:nvSpPr>
          <p:cNvPr id="14" name="갈매기형 수장 13"/>
          <p:cNvSpPr/>
          <p:nvPr/>
        </p:nvSpPr>
        <p:spPr>
          <a:xfrm>
            <a:off x="12032"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Overview</a:t>
            </a:r>
            <a:endParaRPr lang="en-US" sz="1400" b="1" dirty="0">
              <a:solidFill>
                <a:schemeClr val="bg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7" name="내용 개체 틀 6"/>
          <p:cNvSpPr>
            <a:spLocks noGrp="1"/>
          </p:cNvSpPr>
          <p:nvPr>
            <p:ph idx="1"/>
          </p:nvPr>
        </p:nvSpPr>
        <p:spPr/>
        <p:txBody>
          <a:bodyPr/>
          <a:lstStyle/>
          <a:p>
            <a:r>
              <a:rPr lang="en-US" i="1" dirty="0" smtClean="0"/>
              <a:t>WHAT</a:t>
            </a:r>
            <a:r>
              <a:rPr lang="en-US" dirty="0" smtClean="0"/>
              <a:t> is often confused with </a:t>
            </a:r>
            <a:r>
              <a:rPr lang="en-US" i="1" dirty="0" smtClean="0"/>
              <a:t>HOW</a:t>
            </a:r>
          </a:p>
          <a:p>
            <a:endParaRPr lang="en-US" i="1" dirty="0" smtClean="0"/>
          </a:p>
          <a:p>
            <a:r>
              <a:rPr lang="en-US" dirty="0" smtClean="0"/>
              <a:t>Query log is a better option than consolidating customer emails</a:t>
            </a:r>
          </a:p>
          <a:p>
            <a:endParaRPr lang="en-US" dirty="0" smtClean="0"/>
          </a:p>
          <a:p>
            <a:r>
              <a:rPr lang="en-US" dirty="0" smtClean="0"/>
              <a:t>Visuals improve communication with customer</a:t>
            </a:r>
          </a:p>
          <a:p>
            <a:endParaRPr lang="en-US" dirty="0" smtClean="0"/>
          </a:p>
          <a:p>
            <a:r>
              <a:rPr lang="en-US" dirty="0" smtClean="0"/>
              <a:t>We could now hold a QAW without outside help</a:t>
            </a:r>
          </a:p>
          <a:p>
            <a:endParaRPr lang="en-US" dirty="0"/>
          </a:p>
        </p:txBody>
      </p:sp>
      <p:sp>
        <p:nvSpPr>
          <p:cNvPr id="5" name="슬라이드 번호 개체 틀 4"/>
          <p:cNvSpPr>
            <a:spLocks noGrp="1"/>
          </p:cNvSpPr>
          <p:nvPr>
            <p:ph type="sldNum" sz="quarter" idx="12"/>
          </p:nvPr>
        </p:nvSpPr>
        <p:spPr/>
        <p:txBody>
          <a:bodyPr/>
          <a:lstStyle/>
          <a:p>
            <a:fld id="{C8543539-7BAA-46DC-B70F-B410051F05C1}" type="slidenum">
              <a:rPr lang="en-US" smtClean="0"/>
              <a:pPr/>
              <a:t>40</a:t>
            </a:fld>
            <a:endParaRPr lang="en-US" dirty="0"/>
          </a:p>
        </p:txBody>
      </p:sp>
      <p:sp>
        <p:nvSpPr>
          <p:cNvPr id="6" name="갈매기형 수장 5"/>
          <p:cNvSpPr/>
          <p:nvPr/>
        </p:nvSpPr>
        <p:spPr>
          <a:xfrm>
            <a:off x="3349516" y="1219200"/>
            <a:ext cx="142337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Requirement</a:t>
            </a:r>
            <a:endParaRPr lang="en-US" sz="1400" b="1" dirty="0">
              <a:solidFill>
                <a:schemeClr val="bg1"/>
              </a:solidFill>
            </a:endParaRPr>
          </a:p>
        </p:txBody>
      </p:sp>
    </p:spTree>
    <p:extLst>
      <p:ext uri="{BB962C8B-B14F-4D97-AF65-F5344CB8AC3E}">
        <p14:creationId xmlns:p14="http://schemas.microsoft.com/office/powerpoint/2010/main" val="38034441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Improvements</a:t>
            </a:r>
            <a:endParaRPr lang="en-US" dirty="0"/>
          </a:p>
        </p:txBody>
      </p:sp>
      <p:sp>
        <p:nvSpPr>
          <p:cNvPr id="7" name="내용 개체 틀 6"/>
          <p:cNvSpPr>
            <a:spLocks noGrp="1"/>
          </p:cNvSpPr>
          <p:nvPr>
            <p:ph idx="1"/>
          </p:nvPr>
        </p:nvSpPr>
        <p:spPr/>
        <p:txBody>
          <a:bodyPr/>
          <a:lstStyle/>
          <a:p>
            <a:pPr>
              <a:lnSpc>
                <a:spcPct val="110000"/>
              </a:lnSpc>
            </a:pPr>
            <a:r>
              <a:rPr lang="en-US" dirty="0" smtClean="0"/>
              <a:t>Improve meetings with customer</a:t>
            </a:r>
          </a:p>
          <a:p>
            <a:pPr lvl="1">
              <a:lnSpc>
                <a:spcPct val="110000"/>
              </a:lnSpc>
            </a:pPr>
            <a:r>
              <a:rPr lang="en-US" sz="2100" dirty="0" smtClean="0"/>
              <a:t>Practice with team</a:t>
            </a:r>
          </a:p>
          <a:p>
            <a:pPr lvl="1">
              <a:lnSpc>
                <a:spcPct val="110000"/>
              </a:lnSpc>
            </a:pPr>
            <a:endParaRPr lang="en-US" sz="2100" dirty="0" smtClean="0"/>
          </a:p>
          <a:p>
            <a:pPr>
              <a:lnSpc>
                <a:spcPct val="110000"/>
              </a:lnSpc>
            </a:pPr>
            <a:r>
              <a:rPr lang="en-US" dirty="0" smtClean="0"/>
              <a:t>Measure effectiveness of the requirements</a:t>
            </a:r>
          </a:p>
          <a:p>
            <a:pPr lvl="1">
              <a:lnSpc>
                <a:spcPct val="110000"/>
              </a:lnSpc>
            </a:pPr>
            <a:r>
              <a:rPr lang="en-US" dirty="0" smtClean="0"/>
              <a:t>Addition/modifications to requirements (stability)</a:t>
            </a:r>
          </a:p>
          <a:p>
            <a:pPr lvl="1">
              <a:lnSpc>
                <a:spcPct val="110000"/>
              </a:lnSpc>
            </a:pPr>
            <a:r>
              <a:rPr lang="en-US" dirty="0" smtClean="0"/>
              <a:t>Used/not used requirements</a:t>
            </a:r>
          </a:p>
          <a:p>
            <a:pPr>
              <a:lnSpc>
                <a:spcPct val="110000"/>
              </a:lnSpc>
            </a:pPr>
            <a:endParaRPr lang="en-US" dirty="0" smtClean="0"/>
          </a:p>
          <a:p>
            <a:pPr>
              <a:lnSpc>
                <a:spcPct val="110000"/>
              </a:lnSpc>
            </a:pPr>
            <a:r>
              <a:rPr lang="en-US" dirty="0" smtClean="0"/>
              <a:t>Use more visuals when communicating with customer</a:t>
            </a:r>
          </a:p>
          <a:p>
            <a:endParaRPr lang="en-US" dirty="0"/>
          </a:p>
        </p:txBody>
      </p:sp>
      <p:sp>
        <p:nvSpPr>
          <p:cNvPr id="5" name="슬라이드 번호 개체 틀 4"/>
          <p:cNvSpPr>
            <a:spLocks noGrp="1"/>
          </p:cNvSpPr>
          <p:nvPr>
            <p:ph type="sldNum" sz="quarter" idx="12"/>
          </p:nvPr>
        </p:nvSpPr>
        <p:spPr/>
        <p:txBody>
          <a:bodyPr/>
          <a:lstStyle/>
          <a:p>
            <a:fld id="{C8543539-7BAA-46DC-B70F-B410051F05C1}" type="slidenum">
              <a:rPr lang="en-US" smtClean="0"/>
              <a:pPr/>
              <a:t>41</a:t>
            </a:fld>
            <a:endParaRPr lang="en-US" dirty="0"/>
          </a:p>
        </p:txBody>
      </p:sp>
      <p:sp>
        <p:nvSpPr>
          <p:cNvPr id="6" name="갈매기형 수장 5"/>
          <p:cNvSpPr/>
          <p:nvPr/>
        </p:nvSpPr>
        <p:spPr>
          <a:xfrm>
            <a:off x="3349516" y="1219200"/>
            <a:ext cx="142337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Requirement</a:t>
            </a:r>
            <a:endParaRPr lang="en-US" sz="1400" b="1" dirty="0">
              <a:solidFill>
                <a:schemeClr val="bg1"/>
              </a:solidFill>
            </a:endParaRPr>
          </a:p>
        </p:txBody>
      </p:sp>
    </p:spTree>
    <p:extLst>
      <p:ext uri="{BB962C8B-B14F-4D97-AF65-F5344CB8AC3E}">
        <p14:creationId xmlns:p14="http://schemas.microsoft.com/office/powerpoint/2010/main" val="33291660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Risk Management</a:t>
            </a:r>
            <a:endParaRPr lang="en-US" dirty="0"/>
          </a:p>
        </p:txBody>
      </p:sp>
    </p:spTree>
    <p:extLst>
      <p:ext uri="{BB962C8B-B14F-4D97-AF65-F5344CB8AC3E}">
        <p14:creationId xmlns:p14="http://schemas.microsoft.com/office/powerpoint/2010/main" val="14458213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Practice</a:t>
            </a:r>
            <a:endParaRPr lang="en-US" dirty="0"/>
          </a:p>
        </p:txBody>
      </p:sp>
      <p:sp>
        <p:nvSpPr>
          <p:cNvPr id="3" name="Content Placeholder 2"/>
          <p:cNvSpPr>
            <a:spLocks noGrp="1"/>
          </p:cNvSpPr>
          <p:nvPr>
            <p:ph idx="1"/>
          </p:nvPr>
        </p:nvSpPr>
        <p:spPr>
          <a:xfrm>
            <a:off x="457200" y="1752601"/>
            <a:ext cx="8229600" cy="3886199"/>
          </a:xfrm>
        </p:spPr>
        <p:txBody>
          <a:bodyPr>
            <a:normAutofit/>
          </a:bodyPr>
          <a:lstStyle/>
          <a:p>
            <a:pPr>
              <a:lnSpc>
                <a:spcPct val="260000"/>
              </a:lnSpc>
            </a:pPr>
            <a:r>
              <a:rPr lang="en-US" dirty="0" smtClean="0"/>
              <a:t>Weekly risk review (identification/assessment)</a:t>
            </a:r>
          </a:p>
          <a:p>
            <a:pPr>
              <a:lnSpc>
                <a:spcPct val="260000"/>
              </a:lnSpc>
            </a:pPr>
            <a:r>
              <a:rPr lang="en-US" dirty="0" smtClean="0"/>
              <a:t>Risk Management Log (RML)</a:t>
            </a:r>
          </a:p>
          <a:p>
            <a:pPr>
              <a:lnSpc>
                <a:spcPct val="260000"/>
              </a:lnSpc>
            </a:pPr>
            <a:r>
              <a:rPr lang="en-US" dirty="0" smtClean="0"/>
              <a:t>Risk mitigation tasks as part of iteration tasks</a:t>
            </a:r>
          </a:p>
        </p:txBody>
      </p:sp>
      <p:sp>
        <p:nvSpPr>
          <p:cNvPr id="9" name="슬라이드 번호 개체 틀 8"/>
          <p:cNvSpPr>
            <a:spLocks noGrp="1"/>
          </p:cNvSpPr>
          <p:nvPr>
            <p:ph type="sldNum" sz="quarter" idx="12"/>
          </p:nvPr>
        </p:nvSpPr>
        <p:spPr/>
        <p:txBody>
          <a:bodyPr/>
          <a:lstStyle/>
          <a:p>
            <a:fld id="{C8543539-7BAA-46DC-B70F-B410051F05C1}" type="slidenum">
              <a:rPr lang="en-US" smtClean="0"/>
              <a:pPr/>
              <a:t>43</a:t>
            </a:fld>
            <a:endParaRPr lang="en-US" dirty="0"/>
          </a:p>
        </p:txBody>
      </p:sp>
      <p:sp>
        <p:nvSpPr>
          <p:cNvPr id="6" name="갈매기형 수장 5"/>
          <p:cNvSpPr/>
          <p:nvPr/>
        </p:nvSpPr>
        <p:spPr>
          <a:xfrm>
            <a:off x="451745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Risks</a:t>
            </a:r>
            <a:endParaRPr lang="en-US" sz="1400" b="1" dirty="0">
              <a:solidFill>
                <a:schemeClr val="bg1"/>
              </a:solidFill>
            </a:endParaRPr>
          </a:p>
        </p:txBody>
      </p:sp>
    </p:spTree>
    <p:extLst>
      <p:ext uri="{BB962C8B-B14F-4D97-AF65-F5344CB8AC3E}">
        <p14:creationId xmlns:p14="http://schemas.microsoft.com/office/powerpoint/2010/main" val="26055622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p:cNvSpPr/>
          <p:nvPr/>
        </p:nvSpPr>
        <p:spPr>
          <a:xfrm>
            <a:off x="762000" y="1600200"/>
            <a:ext cx="7620000" cy="2209800"/>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Title 1"/>
          <p:cNvSpPr>
            <a:spLocks noGrp="1"/>
          </p:cNvSpPr>
          <p:nvPr>
            <p:ph type="title"/>
          </p:nvPr>
        </p:nvSpPr>
        <p:spPr/>
        <p:txBody>
          <a:bodyPr/>
          <a:lstStyle/>
          <a:p>
            <a:r>
              <a:rPr lang="en-US" dirty="0" smtClean="0"/>
              <a:t>Risk Identification</a:t>
            </a:r>
            <a:endParaRPr lang="en-US" dirty="0"/>
          </a:p>
        </p:txBody>
      </p:sp>
      <p:sp>
        <p:nvSpPr>
          <p:cNvPr id="3" name="Content Placeholder 2"/>
          <p:cNvSpPr>
            <a:spLocks noGrp="1"/>
          </p:cNvSpPr>
          <p:nvPr>
            <p:ph idx="1"/>
          </p:nvPr>
        </p:nvSpPr>
        <p:spPr>
          <a:xfrm>
            <a:off x="457200" y="1828801"/>
            <a:ext cx="8229600" cy="914400"/>
          </a:xfrm>
        </p:spPr>
        <p:txBody>
          <a:bodyPr/>
          <a:lstStyle/>
          <a:p>
            <a:pPr marL="0" indent="0">
              <a:buNone/>
            </a:pPr>
            <a:endParaRPr lang="en-US" dirty="0" smtClean="0"/>
          </a:p>
          <a:p>
            <a:endParaRPr lang="en-US" dirty="0"/>
          </a:p>
          <a:p>
            <a:endParaRPr lang="en-US" dirty="0" smtClean="0"/>
          </a:p>
          <a:p>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969151547"/>
              </p:ext>
            </p:extLst>
          </p:nvPr>
        </p:nvGraphicFramePr>
        <p:xfrm>
          <a:off x="1393859" y="1828800"/>
          <a:ext cx="6356281" cy="1283513"/>
        </p:xfrm>
        <a:graphic>
          <a:graphicData uri="http://schemas.openxmlformats.org/presentationml/2006/ole">
            <mc:AlternateContent xmlns:mc="http://schemas.openxmlformats.org/markup-compatibility/2006">
              <mc:Choice xmlns:v="urn:schemas-microsoft-com:vml" Requires="v">
                <p:oleObj spid="_x0000_s23592" name="Visio" r:id="rId3" imgW="6568336" imgH="1325592" progId="Visio.Drawing.11">
                  <p:embed/>
                </p:oleObj>
              </mc:Choice>
              <mc:Fallback>
                <p:oleObj name="Visio" r:id="rId3" imgW="6568336" imgH="1325592" progId="Visio.Drawing.11">
                  <p:embed/>
                  <p:pic>
                    <p:nvPicPr>
                      <p:cNvPr id="0"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3859" y="1828800"/>
                        <a:ext cx="6356281" cy="1283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Down Arrow 8"/>
          <p:cNvSpPr/>
          <p:nvPr/>
        </p:nvSpPr>
        <p:spPr>
          <a:xfrm>
            <a:off x="4171384" y="4003141"/>
            <a:ext cx="8382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슬라이드 번호 개체 틀 12"/>
          <p:cNvSpPr>
            <a:spLocks noGrp="1"/>
          </p:cNvSpPr>
          <p:nvPr>
            <p:ph type="sldNum" sz="quarter" idx="12"/>
          </p:nvPr>
        </p:nvSpPr>
        <p:spPr/>
        <p:txBody>
          <a:bodyPr/>
          <a:lstStyle/>
          <a:p>
            <a:fld id="{C8543539-7BAA-46DC-B70F-B410051F05C1}" type="slidenum">
              <a:rPr lang="en-US" smtClean="0"/>
              <a:pPr/>
              <a:t>44</a:t>
            </a:fld>
            <a:endParaRPr lang="en-US" dirty="0"/>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4495800"/>
            <a:ext cx="1371282" cy="1371282"/>
          </a:xfrm>
          <a:prstGeom prst="rect">
            <a:avLst/>
          </a:prstGeom>
        </p:spPr>
      </p:pic>
      <p:sp>
        <p:nvSpPr>
          <p:cNvPr id="16" name="갈매기형 수장 15"/>
          <p:cNvSpPr/>
          <p:nvPr/>
        </p:nvSpPr>
        <p:spPr>
          <a:xfrm>
            <a:off x="451745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Risks</a:t>
            </a:r>
            <a:endParaRPr lang="en-US" sz="1400" b="1" dirty="0">
              <a:solidFill>
                <a:schemeClr val="bg1"/>
              </a:solidFill>
            </a:endParaRPr>
          </a:p>
        </p:txBody>
      </p:sp>
      <p:sp>
        <p:nvSpPr>
          <p:cNvPr id="6" name="TextBox 5"/>
          <p:cNvSpPr txBox="1"/>
          <p:nvPr/>
        </p:nvSpPr>
        <p:spPr>
          <a:xfrm>
            <a:off x="3886200" y="6019481"/>
            <a:ext cx="1371282" cy="461665"/>
          </a:xfrm>
          <a:prstGeom prst="rect">
            <a:avLst/>
          </a:prstGeom>
          <a:noFill/>
        </p:spPr>
        <p:txBody>
          <a:bodyPr wrap="square" rtlCol="0">
            <a:spAutoFit/>
          </a:bodyPr>
          <a:lstStyle/>
          <a:p>
            <a:pPr algn="ctr"/>
            <a:r>
              <a:rPr lang="en-US" sz="2400" dirty="0" smtClean="0"/>
              <a:t>RML</a:t>
            </a:r>
            <a:endParaRPr lang="en-US" sz="2400" dirty="0"/>
          </a:p>
        </p:txBody>
      </p:sp>
    </p:spTree>
    <p:extLst>
      <p:ext uri="{BB962C8B-B14F-4D97-AF65-F5344CB8AC3E}">
        <p14:creationId xmlns:p14="http://schemas.microsoft.com/office/powerpoint/2010/main" val="30120673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Three Risks</a:t>
            </a:r>
            <a:endParaRPr lang="en-US" dirty="0"/>
          </a:p>
        </p:txBody>
      </p:sp>
      <p:sp>
        <p:nvSpPr>
          <p:cNvPr id="13" name="슬라이드 번호 개체 틀 12"/>
          <p:cNvSpPr>
            <a:spLocks noGrp="1"/>
          </p:cNvSpPr>
          <p:nvPr>
            <p:ph type="sldNum" sz="quarter" idx="12"/>
          </p:nvPr>
        </p:nvSpPr>
        <p:spPr/>
        <p:txBody>
          <a:bodyPr/>
          <a:lstStyle/>
          <a:p>
            <a:fld id="{C8543539-7BAA-46DC-B70F-B410051F05C1}" type="slidenum">
              <a:rPr lang="en-US" smtClean="0"/>
              <a:pPr/>
              <a:t>45</a:t>
            </a:fld>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내용 개체 틀 7"/>
          <p:cNvSpPr>
            <a:spLocks noGrp="1"/>
          </p:cNvSpPr>
          <p:nvPr>
            <p:ph idx="1"/>
          </p:nvPr>
        </p:nvSpPr>
        <p:spPr/>
        <p:txBody>
          <a:bodyPr>
            <a:normAutofit/>
          </a:bodyPr>
          <a:lstStyle/>
          <a:p>
            <a:pPr marL="285750" indent="-285750"/>
            <a:r>
              <a:rPr lang="en-US" b="1" dirty="0" smtClean="0"/>
              <a:t>Risk 1: </a:t>
            </a:r>
            <a:r>
              <a:rPr lang="en-US" dirty="0" smtClean="0"/>
              <a:t>Current Android technology is not well known; proposed solution with that technology will not work.</a:t>
            </a:r>
          </a:p>
          <a:p>
            <a:pPr marL="285750" indent="-285750"/>
            <a:endParaRPr lang="en-US" dirty="0" smtClean="0"/>
          </a:p>
          <a:p>
            <a:pPr marL="285750" indent="-285750"/>
            <a:r>
              <a:rPr lang="en-US" b="1" dirty="0" smtClean="0"/>
              <a:t>Risk 2: </a:t>
            </a:r>
            <a:r>
              <a:rPr lang="en-US" dirty="0" smtClean="0"/>
              <a:t>No deadline for receiving hardware/software from client; plan will be delayed.</a:t>
            </a:r>
          </a:p>
          <a:p>
            <a:pPr marL="285750" indent="-285750"/>
            <a:endParaRPr lang="en-US" dirty="0" smtClean="0"/>
          </a:p>
          <a:p>
            <a:pPr marL="285750" indent="-285750"/>
            <a:r>
              <a:rPr lang="en-US" b="1" dirty="0" smtClean="0"/>
              <a:t>Risk 3: </a:t>
            </a:r>
            <a:r>
              <a:rPr lang="en-US" dirty="0" smtClean="0"/>
              <a:t>Release date of new Android phones with 4.0 is unknown; request for hardware from customer will be delayed.</a:t>
            </a:r>
          </a:p>
          <a:p>
            <a:endParaRPr lang="en-US" dirty="0"/>
          </a:p>
        </p:txBody>
      </p:sp>
      <p:sp>
        <p:nvSpPr>
          <p:cNvPr id="7" name="갈매기형 수장 6"/>
          <p:cNvSpPr/>
          <p:nvPr/>
        </p:nvSpPr>
        <p:spPr>
          <a:xfrm>
            <a:off x="451745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Risks</a:t>
            </a:r>
            <a:endParaRPr lang="en-US" sz="1400" b="1" dirty="0">
              <a:solidFill>
                <a:schemeClr val="bg1"/>
              </a:solidFill>
            </a:endParaRPr>
          </a:p>
        </p:txBody>
      </p:sp>
    </p:spTree>
    <p:extLst>
      <p:ext uri="{BB962C8B-B14F-4D97-AF65-F5344CB8AC3E}">
        <p14:creationId xmlns:p14="http://schemas.microsoft.com/office/powerpoint/2010/main" val="29111446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3429000" y="2743200"/>
            <a:ext cx="2362200" cy="2286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1200" b="1" cap="all" dirty="0" smtClean="0">
                <a:ln w="0"/>
                <a:solidFill>
                  <a:schemeClr val="tx1"/>
                </a:solidFill>
                <a:effectLst/>
              </a:rPr>
              <a:t>Communication</a:t>
            </a:r>
            <a:endParaRPr lang="en-US" sz="1200" b="1" cap="all" dirty="0">
              <a:ln w="0"/>
              <a:solidFill>
                <a:schemeClr val="tx1"/>
              </a:solidFill>
              <a:effectLst/>
            </a:endParaRPr>
          </a:p>
        </p:txBody>
      </p:sp>
      <p:graphicFrame>
        <p:nvGraphicFramePr>
          <p:cNvPr id="5" name="Diagram 4"/>
          <p:cNvGraphicFramePr/>
          <p:nvPr>
            <p:extLst>
              <p:ext uri="{D42A27DB-BD31-4B8C-83A1-F6EECF244321}">
                <p14:modId xmlns:p14="http://schemas.microsoft.com/office/powerpoint/2010/main" val="1299809255"/>
              </p:ext>
            </p:extLst>
          </p:nvPr>
        </p:nvGraphicFramePr>
        <p:xfrm>
          <a:off x="1676400" y="1981200"/>
          <a:ext cx="5791200" cy="375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smtClean="0"/>
              <a:t>Current Risk Management Process</a:t>
            </a:r>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슬라이드 번호 개체 틀 7"/>
          <p:cNvSpPr>
            <a:spLocks noGrp="1"/>
          </p:cNvSpPr>
          <p:nvPr>
            <p:ph type="sldNum" sz="quarter" idx="12"/>
          </p:nvPr>
        </p:nvSpPr>
        <p:spPr/>
        <p:txBody>
          <a:bodyPr/>
          <a:lstStyle/>
          <a:p>
            <a:fld id="{C8543539-7BAA-46DC-B70F-B410051F05C1}" type="slidenum">
              <a:rPr lang="en-US" smtClean="0"/>
              <a:pPr/>
              <a:t>46</a:t>
            </a:fld>
            <a:endParaRPr lang="en-US" dirty="0"/>
          </a:p>
        </p:txBody>
      </p:sp>
      <p:sp>
        <p:nvSpPr>
          <p:cNvPr id="9" name="갈매기형 수장 8"/>
          <p:cNvSpPr/>
          <p:nvPr/>
        </p:nvSpPr>
        <p:spPr>
          <a:xfrm>
            <a:off x="451745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Risks</a:t>
            </a:r>
            <a:endParaRPr lang="en-US" sz="1400" b="1" dirty="0">
              <a:solidFill>
                <a:schemeClr val="bg1"/>
              </a:solidFill>
            </a:endParaRPr>
          </a:p>
        </p:txBody>
      </p:sp>
    </p:spTree>
    <p:extLst>
      <p:ext uri="{BB962C8B-B14F-4D97-AF65-F5344CB8AC3E}">
        <p14:creationId xmlns:p14="http://schemas.microsoft.com/office/powerpoint/2010/main" val="23208611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Stats</a:t>
            </a:r>
            <a:endParaRPr lang="en-US" dirty="0"/>
          </a:p>
        </p:txBody>
      </p:sp>
      <p:sp>
        <p:nvSpPr>
          <p:cNvPr id="6" name="슬라이드 번호 개체 틀 5"/>
          <p:cNvSpPr>
            <a:spLocks noGrp="1"/>
          </p:cNvSpPr>
          <p:nvPr>
            <p:ph type="sldNum" sz="quarter" idx="12"/>
          </p:nvPr>
        </p:nvSpPr>
        <p:spPr/>
        <p:txBody>
          <a:bodyPr/>
          <a:lstStyle/>
          <a:p>
            <a:fld id="{C8543539-7BAA-46DC-B70F-B410051F05C1}" type="slidenum">
              <a:rPr lang="en-US" smtClean="0"/>
              <a:pPr/>
              <a:t>47</a:t>
            </a:fld>
            <a:endParaRPr lang="en-US" dirty="0"/>
          </a:p>
        </p:txBody>
      </p:sp>
      <p:sp>
        <p:nvSpPr>
          <p:cNvPr id="7" name="갈매기형 수장 6"/>
          <p:cNvSpPr/>
          <p:nvPr/>
        </p:nvSpPr>
        <p:spPr>
          <a:xfrm>
            <a:off x="451745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Risks</a:t>
            </a:r>
            <a:endParaRPr lang="en-US" sz="1400" b="1" dirty="0">
              <a:solidFill>
                <a:schemeClr val="bg1"/>
              </a:solidFill>
            </a:endParaRPr>
          </a:p>
        </p:txBody>
      </p:sp>
      <p:graphicFrame>
        <p:nvGraphicFramePr>
          <p:cNvPr id="8" name="Diagram 7"/>
          <p:cNvGraphicFramePr/>
          <p:nvPr>
            <p:extLst>
              <p:ext uri="{D42A27DB-BD31-4B8C-83A1-F6EECF244321}">
                <p14:modId xmlns:p14="http://schemas.microsoft.com/office/powerpoint/2010/main" val="1488277516"/>
              </p:ext>
            </p:extLst>
          </p:nvPr>
        </p:nvGraphicFramePr>
        <p:xfrm>
          <a:off x="304800" y="1536700"/>
          <a:ext cx="8534400" cy="501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40829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Risk Management Efficiency</a:t>
            </a:r>
            <a:endParaRPr lang="en-US" dirty="0"/>
          </a:p>
        </p:txBody>
      </p:sp>
      <p:sp>
        <p:nvSpPr>
          <p:cNvPr id="21" name="슬라이드 번호 개체 틀 20"/>
          <p:cNvSpPr>
            <a:spLocks noGrp="1"/>
          </p:cNvSpPr>
          <p:nvPr>
            <p:ph type="sldNum" sz="quarter" idx="12"/>
          </p:nvPr>
        </p:nvSpPr>
        <p:spPr/>
        <p:txBody>
          <a:bodyPr/>
          <a:lstStyle/>
          <a:p>
            <a:fld id="{C8543539-7BAA-46DC-B70F-B410051F05C1}" type="slidenum">
              <a:rPr lang="en-US" smtClean="0"/>
              <a:pPr/>
              <a:t>48</a:t>
            </a:fld>
            <a:endParaRPr lang="en-US" dirty="0"/>
          </a:p>
        </p:txBody>
      </p:sp>
      <p:sp>
        <p:nvSpPr>
          <p:cNvPr id="8" name="TextBox 7"/>
          <p:cNvSpPr txBox="1"/>
          <p:nvPr/>
        </p:nvSpPr>
        <p:spPr>
          <a:xfrm>
            <a:off x="3048000" y="2419290"/>
            <a:ext cx="2782878" cy="400110"/>
          </a:xfrm>
          <a:prstGeom prst="rect">
            <a:avLst/>
          </a:prstGeom>
          <a:noFill/>
        </p:spPr>
        <p:txBody>
          <a:bodyPr wrap="none" rtlCol="0">
            <a:spAutoFit/>
          </a:bodyPr>
          <a:lstStyle/>
          <a:p>
            <a:r>
              <a:rPr lang="en-US" sz="2000" b="1" dirty="0" smtClean="0">
                <a:solidFill>
                  <a:schemeClr val="bg1"/>
                </a:solidFill>
              </a:rPr>
              <a:t>Risk occurrence lowered</a:t>
            </a:r>
            <a:endParaRPr lang="en-US" sz="2000" b="1" dirty="0">
              <a:solidFill>
                <a:schemeClr val="bg1"/>
              </a:solidFill>
            </a:endParaRPr>
          </a:p>
        </p:txBody>
      </p:sp>
      <p:sp>
        <p:nvSpPr>
          <p:cNvPr id="10" name="TextBox 9"/>
          <p:cNvSpPr txBox="1"/>
          <p:nvPr/>
        </p:nvSpPr>
        <p:spPr>
          <a:xfrm>
            <a:off x="3139913" y="2876490"/>
            <a:ext cx="2338525" cy="400110"/>
          </a:xfrm>
          <a:prstGeom prst="rect">
            <a:avLst/>
          </a:prstGeom>
          <a:noFill/>
        </p:spPr>
        <p:txBody>
          <a:bodyPr wrap="none" rtlCol="0">
            <a:spAutoFit/>
          </a:bodyPr>
          <a:lstStyle/>
          <a:p>
            <a:r>
              <a:rPr lang="en-US" sz="2000" b="1" dirty="0" smtClean="0">
                <a:solidFill>
                  <a:schemeClr val="bg1"/>
                </a:solidFill>
              </a:rPr>
              <a:t>Risk impact lowered</a:t>
            </a:r>
            <a:endParaRPr lang="en-US" sz="2000" b="1" dirty="0">
              <a:solidFill>
                <a:schemeClr val="bg1"/>
              </a:solidFill>
            </a:endParaRPr>
          </a:p>
        </p:txBody>
      </p:sp>
      <p:sp>
        <p:nvSpPr>
          <p:cNvPr id="9" name="갈매기형 수장 8"/>
          <p:cNvSpPr/>
          <p:nvPr/>
        </p:nvSpPr>
        <p:spPr>
          <a:xfrm>
            <a:off x="451745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Risks</a:t>
            </a:r>
            <a:endParaRPr lang="en-US" sz="1400" b="1" dirty="0">
              <a:solidFill>
                <a:schemeClr val="bg1"/>
              </a:solidFill>
            </a:endParaRPr>
          </a:p>
        </p:txBody>
      </p:sp>
      <p:sp>
        <p:nvSpPr>
          <p:cNvPr id="11" name="내용 개체 틀 10"/>
          <p:cNvSpPr>
            <a:spLocks noGrp="1"/>
          </p:cNvSpPr>
          <p:nvPr>
            <p:ph idx="1"/>
          </p:nvPr>
        </p:nvSpPr>
        <p:spPr/>
        <p:txBody>
          <a:bodyPr/>
          <a:lstStyle/>
          <a:p>
            <a:pPr marL="285750" indent="-285750">
              <a:lnSpc>
                <a:spcPct val="200000"/>
              </a:lnSpc>
            </a:pPr>
            <a:r>
              <a:rPr lang="en-US" dirty="0" smtClean="0"/>
              <a:t>Risks that became problems: </a:t>
            </a:r>
            <a:r>
              <a:rPr lang="en-US" b="1" dirty="0" smtClean="0"/>
              <a:t>0</a:t>
            </a:r>
          </a:p>
          <a:p>
            <a:pPr marL="285750" indent="-285750"/>
            <a:endParaRPr lang="en-US" b="1" dirty="0" smtClean="0"/>
          </a:p>
          <a:p>
            <a:pPr marL="285750" indent="-285750"/>
            <a:r>
              <a:rPr lang="en-US" dirty="0" smtClean="0"/>
              <a:t>Risks that were effectively mitigated: </a:t>
            </a:r>
            <a:r>
              <a:rPr lang="en-US" b="1" dirty="0" smtClean="0"/>
              <a:t>3</a:t>
            </a:r>
          </a:p>
          <a:p>
            <a:pPr marL="285750" indent="-285750"/>
            <a:endParaRPr lang="en-US" b="1" dirty="0" smtClean="0"/>
          </a:p>
          <a:p>
            <a:pPr marL="285750" indent="-285750"/>
            <a:r>
              <a:rPr lang="en-US" dirty="0" smtClean="0"/>
              <a:t>Total percentage of time used for risk management in each iteration: </a:t>
            </a:r>
            <a:r>
              <a:rPr lang="en-US" b="1" dirty="0" smtClean="0"/>
              <a:t>2%</a:t>
            </a:r>
          </a:p>
          <a:p>
            <a:endParaRPr lang="en-US" dirty="0"/>
          </a:p>
        </p:txBody>
      </p:sp>
    </p:spTree>
    <p:extLst>
      <p:ext uri="{BB962C8B-B14F-4D97-AF65-F5344CB8AC3E}">
        <p14:creationId xmlns:p14="http://schemas.microsoft.com/office/powerpoint/2010/main" val="25387055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8" name="내용 개체 틀 7"/>
          <p:cNvSpPr>
            <a:spLocks noGrp="1"/>
          </p:cNvSpPr>
          <p:nvPr>
            <p:ph idx="1"/>
          </p:nvPr>
        </p:nvSpPr>
        <p:spPr>
          <a:xfrm>
            <a:off x="457200" y="1981200"/>
            <a:ext cx="8229600" cy="4144963"/>
          </a:xfrm>
        </p:spPr>
        <p:txBody>
          <a:bodyPr/>
          <a:lstStyle/>
          <a:p>
            <a:r>
              <a:rPr lang="en-US" dirty="0" smtClean="0"/>
              <a:t>It is easy to forget about mitigating the risks</a:t>
            </a:r>
          </a:p>
          <a:p>
            <a:pPr lvl="1"/>
            <a:r>
              <a:rPr lang="en-US" dirty="0" smtClean="0"/>
              <a:t>Plan for mitigation tasks in each iteration</a:t>
            </a:r>
          </a:p>
          <a:p>
            <a:pPr lvl="1"/>
            <a:r>
              <a:rPr lang="en-US" dirty="0" smtClean="0"/>
              <a:t>Monitor top risks regularly </a:t>
            </a:r>
          </a:p>
          <a:p>
            <a:endParaRPr lang="en-US" dirty="0" smtClean="0"/>
          </a:p>
          <a:p>
            <a:pPr marL="400050"/>
            <a:r>
              <a:rPr lang="en-US" dirty="0" smtClean="0"/>
              <a:t>Proactively monitoring risks was a challenge</a:t>
            </a:r>
          </a:p>
          <a:p>
            <a:pPr marL="800100" lvl="1"/>
            <a:r>
              <a:rPr lang="en-US" dirty="0" smtClean="0"/>
              <a:t>Setup reminders</a:t>
            </a:r>
          </a:p>
          <a:p>
            <a:pPr marL="800100" lvl="1"/>
            <a:r>
              <a:rPr lang="en-US" dirty="0" smtClean="0"/>
              <a:t>Risks discussed during planning and mentor meetings</a:t>
            </a:r>
          </a:p>
          <a:p>
            <a:endParaRPr lang="en-US" dirty="0"/>
          </a:p>
        </p:txBody>
      </p:sp>
      <p:sp>
        <p:nvSpPr>
          <p:cNvPr id="10" name="슬라이드 번호 개체 틀 9"/>
          <p:cNvSpPr>
            <a:spLocks noGrp="1"/>
          </p:cNvSpPr>
          <p:nvPr>
            <p:ph type="sldNum" sz="quarter" idx="12"/>
          </p:nvPr>
        </p:nvSpPr>
        <p:spPr/>
        <p:txBody>
          <a:bodyPr/>
          <a:lstStyle/>
          <a:p>
            <a:fld id="{C8543539-7BAA-46DC-B70F-B410051F05C1}" type="slidenum">
              <a:rPr lang="en-US" smtClean="0"/>
              <a:pPr/>
              <a:t>49</a:t>
            </a:fld>
            <a:endParaRPr lang="en-US" dirty="0"/>
          </a:p>
        </p:txBody>
      </p:sp>
      <p:sp>
        <p:nvSpPr>
          <p:cNvPr id="7" name="갈매기형 수장 6"/>
          <p:cNvSpPr/>
          <p:nvPr/>
        </p:nvSpPr>
        <p:spPr>
          <a:xfrm>
            <a:off x="451745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Risks</a:t>
            </a:r>
            <a:endParaRPr lang="en-US" sz="1400" b="1" dirty="0">
              <a:solidFill>
                <a:schemeClr val="bg1"/>
              </a:solidFill>
            </a:endParaRPr>
          </a:p>
        </p:txBody>
      </p:sp>
    </p:spTree>
    <p:extLst>
      <p:ext uri="{BB962C8B-B14F-4D97-AF65-F5344CB8AC3E}">
        <p14:creationId xmlns:p14="http://schemas.microsoft.com/office/powerpoint/2010/main" val="33312375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Team Mentors</a:t>
            </a:r>
            <a:endParaRPr lang="en-US" dirty="0"/>
          </a:p>
        </p:txBody>
      </p:sp>
      <p:pic>
        <p:nvPicPr>
          <p:cNvPr id="5" name="Picture 2" descr="C:\Users\Josh\AppData\Local\Temp\mentor.png.jpg"/>
          <p:cNvPicPr>
            <a:picLocks noChangeAspect="1" noChangeArrowheads="1"/>
          </p:cNvPicPr>
          <p:nvPr/>
        </p:nvPicPr>
        <p:blipFill>
          <a:blip r:embed="rId2" cstate="print"/>
          <a:srcRect/>
          <a:stretch>
            <a:fillRect/>
          </a:stretch>
        </p:blipFill>
        <p:spPr bwMode="auto">
          <a:xfrm>
            <a:off x="762000" y="1752600"/>
            <a:ext cx="7696200" cy="4329113"/>
          </a:xfrm>
          <a:prstGeom prst="rect">
            <a:avLst/>
          </a:prstGeom>
          <a:noFill/>
        </p:spPr>
      </p:pic>
      <p:sp>
        <p:nvSpPr>
          <p:cNvPr id="7" name="슬라이드 번호 개체 틀 6"/>
          <p:cNvSpPr>
            <a:spLocks noGrp="1"/>
          </p:cNvSpPr>
          <p:nvPr>
            <p:ph type="sldNum" sz="quarter" idx="12"/>
          </p:nvPr>
        </p:nvSpPr>
        <p:spPr/>
        <p:txBody>
          <a:bodyPr/>
          <a:lstStyle/>
          <a:p>
            <a:fld id="{C8543539-7BAA-46DC-B70F-B410051F05C1}" type="slidenum">
              <a:rPr lang="en-US" smtClean="0"/>
              <a:pPr/>
              <a:t>5</a:t>
            </a:fld>
            <a:endParaRPr lang="en-US" dirty="0"/>
          </a:p>
        </p:txBody>
      </p:sp>
      <p:sp>
        <p:nvSpPr>
          <p:cNvPr id="8" name="갈매기형 수장 7"/>
          <p:cNvSpPr/>
          <p:nvPr/>
        </p:nvSpPr>
        <p:spPr>
          <a:xfrm>
            <a:off x="12032"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Overview</a:t>
            </a:r>
            <a:endParaRPr lang="en-US" sz="1400" b="1" dirty="0">
              <a:solidFill>
                <a:schemeClr val="bg1"/>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Improvements</a:t>
            </a:r>
            <a:endParaRPr lang="en-US" dirty="0"/>
          </a:p>
        </p:txBody>
      </p:sp>
      <p:sp>
        <p:nvSpPr>
          <p:cNvPr id="3" name="Content Placeholder 2"/>
          <p:cNvSpPr>
            <a:spLocks noGrp="1"/>
          </p:cNvSpPr>
          <p:nvPr>
            <p:ph idx="1"/>
          </p:nvPr>
        </p:nvSpPr>
        <p:spPr>
          <a:xfrm>
            <a:off x="457200" y="1981200"/>
            <a:ext cx="8229600" cy="4144963"/>
          </a:xfrm>
        </p:spPr>
        <p:txBody>
          <a:bodyPr/>
          <a:lstStyle/>
          <a:p>
            <a:r>
              <a:rPr lang="en-US" dirty="0" smtClean="0"/>
              <a:t>Include timeframe for risks in RML</a:t>
            </a:r>
          </a:p>
          <a:p>
            <a:endParaRPr lang="en-US" dirty="0" smtClean="0"/>
          </a:p>
          <a:p>
            <a:r>
              <a:rPr lang="en-US" dirty="0" smtClean="0"/>
              <a:t>Define mitigation and contingency strategies for all monitored risks</a:t>
            </a:r>
          </a:p>
          <a:p>
            <a:endParaRPr lang="en-US" dirty="0" smtClean="0"/>
          </a:p>
          <a:p>
            <a:r>
              <a:rPr lang="en-US" dirty="0" smtClean="0"/>
              <a:t>Rank risks during start of new phase</a:t>
            </a:r>
          </a:p>
          <a:p>
            <a:endParaRPr lang="en-US" dirty="0" smtClean="0"/>
          </a:p>
          <a:p>
            <a:endParaRPr lang="en-US" dirty="0" smtClean="0"/>
          </a:p>
          <a:p>
            <a:endParaRPr lang="en-US" dirty="0" smtClean="0"/>
          </a:p>
          <a:p>
            <a:endParaRPr lang="en-US" dirty="0"/>
          </a:p>
          <a:p>
            <a:endParaRPr lang="en-US" dirty="0" smtClean="0"/>
          </a:p>
          <a:p>
            <a:endParaRPr lang="en-US" dirty="0"/>
          </a:p>
        </p:txBody>
      </p:sp>
      <p:sp>
        <p:nvSpPr>
          <p:cNvPr id="6" name="슬라이드 번호 개체 틀 5"/>
          <p:cNvSpPr>
            <a:spLocks noGrp="1"/>
          </p:cNvSpPr>
          <p:nvPr>
            <p:ph type="sldNum" sz="quarter" idx="12"/>
          </p:nvPr>
        </p:nvSpPr>
        <p:spPr/>
        <p:txBody>
          <a:bodyPr/>
          <a:lstStyle/>
          <a:p>
            <a:fld id="{C8543539-7BAA-46DC-B70F-B410051F05C1}" type="slidenum">
              <a:rPr lang="en-US" smtClean="0"/>
              <a:pPr/>
              <a:t>50</a:t>
            </a:fld>
            <a:endParaRPr lang="en-US" dirty="0"/>
          </a:p>
        </p:txBody>
      </p:sp>
      <p:sp>
        <p:nvSpPr>
          <p:cNvPr id="7" name="갈매기형 수장 6"/>
          <p:cNvSpPr/>
          <p:nvPr/>
        </p:nvSpPr>
        <p:spPr>
          <a:xfrm>
            <a:off x="451745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Risks</a:t>
            </a:r>
            <a:endParaRPr lang="en-US" sz="1400" b="1" dirty="0">
              <a:solidFill>
                <a:schemeClr val="bg1"/>
              </a:solidFill>
            </a:endParaRPr>
          </a:p>
        </p:txBody>
      </p:sp>
    </p:spTree>
    <p:extLst>
      <p:ext uri="{BB962C8B-B14F-4D97-AF65-F5344CB8AC3E}">
        <p14:creationId xmlns:p14="http://schemas.microsoft.com/office/powerpoint/2010/main" val="24850043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Configuration Management</a:t>
            </a:r>
            <a:endParaRPr lang="en-US" dirty="0"/>
          </a:p>
        </p:txBody>
      </p:sp>
      <p:sp>
        <p:nvSpPr>
          <p:cNvPr id="4" name="Text Placeholder 3"/>
          <p:cNvSpPr>
            <a:spLocks noGrp="1"/>
          </p:cNvSpPr>
          <p:nvPr>
            <p:ph type="body" idx="4294967295"/>
          </p:nvPr>
        </p:nvSpPr>
        <p:spPr>
          <a:xfrm>
            <a:off x="722313" y="2906713"/>
            <a:ext cx="7772400" cy="1500187"/>
          </a:xfrm>
        </p:spPr>
        <p:txBody>
          <a:bodyPr/>
          <a:lstStyle/>
          <a:p>
            <a:endParaRPr lang="en-US" dirty="0"/>
          </a:p>
        </p:txBody>
      </p:sp>
    </p:spTree>
    <p:extLst>
      <p:ext uri="{BB962C8B-B14F-4D97-AF65-F5344CB8AC3E}">
        <p14:creationId xmlns:p14="http://schemas.microsoft.com/office/powerpoint/2010/main" val="22477032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Practice</a:t>
            </a:r>
            <a:endParaRPr lang="en-US" dirty="0"/>
          </a:p>
        </p:txBody>
      </p:sp>
      <p:sp>
        <p:nvSpPr>
          <p:cNvPr id="5" name="슬라이드 번호 개체 틀 4"/>
          <p:cNvSpPr>
            <a:spLocks noGrp="1"/>
          </p:cNvSpPr>
          <p:nvPr>
            <p:ph type="sldNum" sz="quarter" idx="12"/>
          </p:nvPr>
        </p:nvSpPr>
        <p:spPr/>
        <p:txBody>
          <a:bodyPr/>
          <a:lstStyle/>
          <a:p>
            <a:fld id="{C8543539-7BAA-46DC-B70F-B410051F05C1}" type="slidenum">
              <a:rPr lang="en-US" smtClean="0"/>
              <a:pPr/>
              <a:t>52</a:t>
            </a:fld>
            <a:endParaRPr lang="en-US" dirty="0"/>
          </a:p>
        </p:txBody>
      </p:sp>
      <p:sp>
        <p:nvSpPr>
          <p:cNvPr id="6" name="갈매기형 수장 5"/>
          <p:cNvSpPr/>
          <p:nvPr/>
        </p:nvSpPr>
        <p:spPr>
          <a:xfrm>
            <a:off x="562997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CM</a:t>
            </a:r>
            <a:endParaRPr lang="en-US" sz="1400" b="1" dirty="0">
              <a:solidFill>
                <a:schemeClr val="bg1"/>
              </a:solidFill>
            </a:endParaRPr>
          </a:p>
        </p:txBody>
      </p:sp>
      <p:pic>
        <p:nvPicPr>
          <p:cNvPr id="7" name="Picture 11" descr="http://ttcshelbyville.files.wordpress.com/2011/04/sharepoi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983" y="2042874"/>
            <a:ext cx="2460817" cy="9898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926" y="3377738"/>
            <a:ext cx="813262" cy="813262"/>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7044" y="3399884"/>
            <a:ext cx="768971" cy="76897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83848" y="4572000"/>
            <a:ext cx="659352" cy="659352"/>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9332" y="4343400"/>
            <a:ext cx="1574827" cy="1574827"/>
          </a:xfrm>
          <a:prstGeom prst="rect">
            <a:avLst/>
          </a:prstGeom>
        </p:spPr>
      </p:pic>
      <p:sp>
        <p:nvSpPr>
          <p:cNvPr id="10" name="TextBox 9"/>
          <p:cNvSpPr txBox="1"/>
          <p:nvPr/>
        </p:nvSpPr>
        <p:spPr>
          <a:xfrm>
            <a:off x="2083848" y="5257800"/>
            <a:ext cx="654218" cy="369332"/>
          </a:xfrm>
          <a:prstGeom prst="rect">
            <a:avLst/>
          </a:prstGeom>
          <a:noFill/>
        </p:spPr>
        <p:txBody>
          <a:bodyPr wrap="none" rtlCol="0">
            <a:spAutoFit/>
          </a:bodyPr>
          <a:lstStyle/>
          <a:p>
            <a:r>
              <a:rPr lang="en-US" dirty="0" err="1" smtClean="0"/>
              <a:t>toggl</a:t>
            </a:r>
            <a:endParaRPr lang="en-US" dirty="0"/>
          </a:p>
        </p:txBody>
      </p:sp>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55520" y="3377738"/>
            <a:ext cx="791117" cy="791117"/>
          </a:xfrm>
          <a:prstGeom prst="rect">
            <a:avLst/>
          </a:prstGeom>
        </p:spPr>
      </p:pic>
      <p:sp>
        <p:nvSpPr>
          <p:cNvPr id="12" name="TextBox 11"/>
          <p:cNvSpPr txBox="1"/>
          <p:nvPr/>
        </p:nvSpPr>
        <p:spPr>
          <a:xfrm>
            <a:off x="3269298" y="2471678"/>
            <a:ext cx="5722302" cy="2862322"/>
          </a:xfrm>
          <a:prstGeom prst="rect">
            <a:avLst/>
          </a:prstGeom>
          <a:noFill/>
        </p:spPr>
        <p:txBody>
          <a:bodyPr wrap="square" rtlCol="0">
            <a:spAutoFit/>
          </a:bodyPr>
          <a:lstStyle/>
          <a:p>
            <a:pPr marL="285750" indent="-285750">
              <a:buFont typeface="Arial" pitchFamily="34" charset="0"/>
              <a:buChar char="•"/>
            </a:pPr>
            <a:r>
              <a:rPr lang="en-US" sz="2000" dirty="0" smtClean="0">
                <a:latin typeface="Arial" pitchFamily="34" charset="0"/>
                <a:cs typeface="Arial" pitchFamily="34" charset="0"/>
              </a:rPr>
              <a:t>SharePoint for document management</a:t>
            </a:r>
          </a:p>
          <a:p>
            <a:pPr marL="285750" indent="-285750">
              <a:buFont typeface="Arial" pitchFamily="34" charset="0"/>
              <a:buChar char="•"/>
            </a:pPr>
            <a:endParaRPr lang="en-US" sz="2000" dirty="0" smtClean="0">
              <a:latin typeface="Arial" pitchFamily="34" charset="0"/>
              <a:cs typeface="Arial" pitchFamily="34" charset="0"/>
            </a:endParaRPr>
          </a:p>
          <a:p>
            <a:pPr marL="285750" indent="-285750">
              <a:buFont typeface="Arial" pitchFamily="34" charset="0"/>
              <a:buChar char="•"/>
            </a:pPr>
            <a:r>
              <a:rPr lang="en-US" sz="2000" dirty="0" smtClean="0">
                <a:latin typeface="Arial" pitchFamily="34" charset="0"/>
                <a:cs typeface="Arial" pitchFamily="34" charset="0"/>
              </a:rPr>
              <a:t>Google Calendar for meeting scheduling</a:t>
            </a:r>
          </a:p>
          <a:p>
            <a:pPr marL="285750" indent="-285750">
              <a:buFont typeface="Arial" pitchFamily="34" charset="0"/>
              <a:buChar char="•"/>
            </a:pPr>
            <a:endParaRPr lang="en-US" sz="2000" dirty="0" smtClean="0">
              <a:latin typeface="Arial" pitchFamily="34" charset="0"/>
              <a:cs typeface="Arial" pitchFamily="34" charset="0"/>
            </a:endParaRPr>
          </a:p>
          <a:p>
            <a:pPr marL="285750" indent="-285750">
              <a:buFont typeface="Arial" pitchFamily="34" charset="0"/>
              <a:buChar char="•"/>
            </a:pPr>
            <a:r>
              <a:rPr lang="en-US" sz="2000" dirty="0" err="1" smtClean="0">
                <a:latin typeface="Arial" pitchFamily="34" charset="0"/>
                <a:cs typeface="Arial" pitchFamily="34" charset="0"/>
              </a:rPr>
              <a:t>Toggl</a:t>
            </a:r>
            <a:r>
              <a:rPr lang="en-US" sz="2000" dirty="0" smtClean="0">
                <a:latin typeface="Arial" pitchFamily="34" charset="0"/>
                <a:cs typeface="Arial" pitchFamily="34" charset="0"/>
              </a:rPr>
              <a:t> for time recording</a:t>
            </a:r>
          </a:p>
          <a:p>
            <a:pPr marL="285750" indent="-285750">
              <a:buFont typeface="Arial" pitchFamily="34" charset="0"/>
              <a:buChar char="•"/>
            </a:pPr>
            <a:endParaRPr lang="en-US" sz="2000" dirty="0" smtClean="0">
              <a:latin typeface="Arial" pitchFamily="34" charset="0"/>
              <a:cs typeface="Arial" pitchFamily="34" charset="0"/>
            </a:endParaRPr>
          </a:p>
          <a:p>
            <a:pPr marL="285750" indent="-285750">
              <a:buFont typeface="Arial" pitchFamily="34" charset="0"/>
              <a:buChar char="•"/>
            </a:pPr>
            <a:r>
              <a:rPr lang="en-US" sz="2000" dirty="0" smtClean="0">
                <a:latin typeface="Arial" pitchFamily="34" charset="0"/>
                <a:cs typeface="Arial" pitchFamily="34" charset="0"/>
              </a:rPr>
              <a:t>Document templates for standardization</a:t>
            </a:r>
          </a:p>
          <a:p>
            <a:pPr marL="285750" indent="-285750">
              <a:buFont typeface="Arial" pitchFamily="34" charset="0"/>
              <a:buChar char="•"/>
            </a:pPr>
            <a:endParaRPr lang="en-US" sz="2000" dirty="0" smtClean="0">
              <a:latin typeface="Arial" pitchFamily="34" charset="0"/>
              <a:cs typeface="Arial" pitchFamily="34" charset="0"/>
            </a:endParaRPr>
          </a:p>
          <a:p>
            <a:pPr marL="285750" indent="-285750">
              <a:buFont typeface="Arial" pitchFamily="34" charset="0"/>
              <a:buChar char="•"/>
            </a:pPr>
            <a:r>
              <a:rPr lang="en-US" sz="2000" dirty="0" smtClean="0">
                <a:latin typeface="Arial" pitchFamily="34" charset="0"/>
                <a:cs typeface="Arial" pitchFamily="34" charset="0"/>
              </a:rPr>
              <a:t>Naming standards for document organization </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26165070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pPr>
              <a:lnSpc>
                <a:spcPct val="250000"/>
              </a:lnSpc>
            </a:pPr>
            <a:r>
              <a:rPr lang="en-US" dirty="0" smtClean="0"/>
              <a:t>Artifacts should be kept in one place</a:t>
            </a:r>
            <a:endParaRPr lang="en-US" dirty="0"/>
          </a:p>
          <a:p>
            <a:pPr>
              <a:lnSpc>
                <a:spcPct val="250000"/>
              </a:lnSpc>
            </a:pPr>
            <a:r>
              <a:rPr lang="en-US" dirty="0" smtClean="0"/>
              <a:t>We have to make sure we have enough storage space</a:t>
            </a:r>
            <a:endParaRPr lang="es-CL" dirty="0" smtClean="0"/>
          </a:p>
          <a:p>
            <a:pPr>
              <a:lnSpc>
                <a:spcPct val="250000"/>
              </a:lnSpc>
            </a:pPr>
            <a:r>
              <a:rPr lang="en-US" dirty="0" smtClean="0"/>
              <a:t>Versioning tool benefits outweigh setup costs</a:t>
            </a:r>
            <a:endParaRPr lang="en-US" dirty="0"/>
          </a:p>
        </p:txBody>
      </p:sp>
      <p:sp>
        <p:nvSpPr>
          <p:cNvPr id="5" name="슬라이드 번호 개체 틀 4"/>
          <p:cNvSpPr>
            <a:spLocks noGrp="1"/>
          </p:cNvSpPr>
          <p:nvPr>
            <p:ph type="sldNum" sz="quarter" idx="12"/>
          </p:nvPr>
        </p:nvSpPr>
        <p:spPr/>
        <p:txBody>
          <a:bodyPr/>
          <a:lstStyle/>
          <a:p>
            <a:fld id="{C8543539-7BAA-46DC-B70F-B410051F05C1}" type="slidenum">
              <a:rPr lang="en-US" smtClean="0"/>
              <a:pPr/>
              <a:t>53</a:t>
            </a:fld>
            <a:endParaRPr lang="en-US" dirty="0"/>
          </a:p>
        </p:txBody>
      </p:sp>
      <p:sp>
        <p:nvSpPr>
          <p:cNvPr id="6" name="갈매기형 수장 5"/>
          <p:cNvSpPr/>
          <p:nvPr/>
        </p:nvSpPr>
        <p:spPr>
          <a:xfrm>
            <a:off x="562997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CM</a:t>
            </a:r>
            <a:endParaRPr lang="en-US" sz="1400" b="1" dirty="0">
              <a:solidFill>
                <a:schemeClr val="bg1"/>
              </a:solidFill>
            </a:endParaRPr>
          </a:p>
        </p:txBody>
      </p:sp>
    </p:spTree>
    <p:extLst>
      <p:ext uri="{BB962C8B-B14F-4D97-AF65-F5344CB8AC3E}">
        <p14:creationId xmlns:p14="http://schemas.microsoft.com/office/powerpoint/2010/main" val="13464548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Improvements</a:t>
            </a:r>
            <a:endParaRPr lang="en-US" dirty="0"/>
          </a:p>
        </p:txBody>
      </p:sp>
      <p:sp>
        <p:nvSpPr>
          <p:cNvPr id="3" name="Content Placeholder 2"/>
          <p:cNvSpPr>
            <a:spLocks noGrp="1"/>
          </p:cNvSpPr>
          <p:nvPr>
            <p:ph idx="1"/>
          </p:nvPr>
        </p:nvSpPr>
        <p:spPr/>
        <p:txBody>
          <a:bodyPr/>
          <a:lstStyle/>
          <a:p>
            <a:r>
              <a:rPr lang="en-US" dirty="0"/>
              <a:t>E</a:t>
            </a:r>
            <a:r>
              <a:rPr lang="en-US" dirty="0" smtClean="0"/>
              <a:t>nable check-in/check-out for documents</a:t>
            </a:r>
          </a:p>
          <a:p>
            <a:pPr lvl="1"/>
            <a:r>
              <a:rPr lang="en-US" dirty="0" smtClean="0"/>
              <a:t>Improve version control</a:t>
            </a:r>
          </a:p>
          <a:p>
            <a:endParaRPr lang="en-US" dirty="0"/>
          </a:p>
          <a:p>
            <a:r>
              <a:rPr lang="en-US" dirty="0" smtClean="0"/>
              <a:t>Set up source code version control</a:t>
            </a:r>
          </a:p>
          <a:p>
            <a:pPr lvl="1"/>
            <a:r>
              <a:rPr lang="en-US" dirty="0" smtClean="0"/>
              <a:t>Analyze customer’s preferred tools</a:t>
            </a:r>
          </a:p>
          <a:p>
            <a:endParaRPr lang="en-US" dirty="0"/>
          </a:p>
          <a:p>
            <a:r>
              <a:rPr lang="en-US" dirty="0" smtClean="0"/>
              <a:t>Automate backups</a:t>
            </a:r>
          </a:p>
          <a:p>
            <a:pPr lvl="1"/>
            <a:r>
              <a:rPr lang="en-US" dirty="0" smtClean="0"/>
              <a:t>Prevent potential data loss</a:t>
            </a:r>
            <a:endParaRPr lang="en-US" dirty="0"/>
          </a:p>
          <a:p>
            <a:endParaRPr lang="en-US" dirty="0"/>
          </a:p>
        </p:txBody>
      </p:sp>
      <p:sp>
        <p:nvSpPr>
          <p:cNvPr id="5" name="슬라이드 번호 개체 틀 4"/>
          <p:cNvSpPr>
            <a:spLocks noGrp="1"/>
          </p:cNvSpPr>
          <p:nvPr>
            <p:ph type="sldNum" sz="quarter" idx="12"/>
          </p:nvPr>
        </p:nvSpPr>
        <p:spPr/>
        <p:txBody>
          <a:bodyPr/>
          <a:lstStyle/>
          <a:p>
            <a:fld id="{C8543539-7BAA-46DC-B70F-B410051F05C1}" type="slidenum">
              <a:rPr lang="en-US" smtClean="0"/>
              <a:pPr/>
              <a:t>54</a:t>
            </a:fld>
            <a:endParaRPr lang="en-US" dirty="0"/>
          </a:p>
        </p:txBody>
      </p:sp>
      <p:sp>
        <p:nvSpPr>
          <p:cNvPr id="6" name="갈매기형 수장 5"/>
          <p:cNvSpPr/>
          <p:nvPr/>
        </p:nvSpPr>
        <p:spPr>
          <a:xfrm>
            <a:off x="562997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CM</a:t>
            </a:r>
            <a:endParaRPr lang="en-US" sz="1400" b="1" dirty="0">
              <a:solidFill>
                <a:schemeClr val="bg1"/>
              </a:solidFill>
            </a:endParaRPr>
          </a:p>
        </p:txBody>
      </p:sp>
    </p:spTree>
    <p:extLst>
      <p:ext uri="{BB962C8B-B14F-4D97-AF65-F5344CB8AC3E}">
        <p14:creationId xmlns:p14="http://schemas.microsoft.com/office/powerpoint/2010/main" val="33611530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Team Work</a:t>
            </a:r>
            <a:endParaRPr lang="en-US" dirty="0"/>
          </a:p>
        </p:txBody>
      </p:sp>
    </p:spTree>
    <p:extLst>
      <p:ext uri="{BB962C8B-B14F-4D97-AF65-F5344CB8AC3E}">
        <p14:creationId xmlns:p14="http://schemas.microsoft.com/office/powerpoint/2010/main" val="5050889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Work</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1828800"/>
            <a:ext cx="7620000" cy="4286250"/>
          </a:xfrm>
        </p:spPr>
      </p:pic>
      <p:sp>
        <p:nvSpPr>
          <p:cNvPr id="6" name="슬라이드 번호 개체 틀 5"/>
          <p:cNvSpPr>
            <a:spLocks noGrp="1"/>
          </p:cNvSpPr>
          <p:nvPr>
            <p:ph type="sldNum" sz="quarter" idx="12"/>
          </p:nvPr>
        </p:nvSpPr>
        <p:spPr/>
        <p:txBody>
          <a:bodyPr/>
          <a:lstStyle/>
          <a:p>
            <a:fld id="{C8543539-7BAA-46DC-B70F-B410051F05C1}" type="slidenum">
              <a:rPr lang="en-US" smtClean="0"/>
              <a:pPr/>
              <a:t>56</a:t>
            </a:fld>
            <a:endParaRPr lang="en-US" dirty="0"/>
          </a:p>
        </p:txBody>
      </p:sp>
      <p:sp>
        <p:nvSpPr>
          <p:cNvPr id="7" name="갈매기형 수장 6"/>
          <p:cNvSpPr/>
          <p:nvPr/>
        </p:nvSpPr>
        <p:spPr>
          <a:xfrm>
            <a:off x="6681536" y="1219200"/>
            <a:ext cx="130422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Team Work</a:t>
            </a:r>
            <a:endParaRPr lang="en-US" sz="1400" b="1" dirty="0">
              <a:solidFill>
                <a:schemeClr val="bg1"/>
              </a:solidFill>
            </a:endParaRPr>
          </a:p>
        </p:txBody>
      </p:sp>
    </p:spTree>
    <p:extLst>
      <p:ext uri="{BB962C8B-B14F-4D97-AF65-F5344CB8AC3E}">
        <p14:creationId xmlns:p14="http://schemas.microsoft.com/office/powerpoint/2010/main" val="24953651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Activities</a:t>
            </a:r>
            <a:endParaRPr lang="en-US" dirty="0"/>
          </a:p>
        </p:txBody>
      </p:sp>
      <p:sp>
        <p:nvSpPr>
          <p:cNvPr id="9" name="Rounded Rectangle 8"/>
          <p:cNvSpPr/>
          <p:nvPr/>
        </p:nvSpPr>
        <p:spPr>
          <a:xfrm>
            <a:off x="893617" y="1771285"/>
            <a:ext cx="7467600" cy="762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Rounded Rectangle 9"/>
          <p:cNvSpPr/>
          <p:nvPr/>
        </p:nvSpPr>
        <p:spPr>
          <a:xfrm>
            <a:off x="893617" y="2685685"/>
            <a:ext cx="7467600" cy="762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Rounded Rectangle 10"/>
          <p:cNvSpPr/>
          <p:nvPr/>
        </p:nvSpPr>
        <p:spPr>
          <a:xfrm>
            <a:off x="893617" y="3562362"/>
            <a:ext cx="7467600" cy="762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Rounded Rectangle 11"/>
          <p:cNvSpPr/>
          <p:nvPr/>
        </p:nvSpPr>
        <p:spPr>
          <a:xfrm>
            <a:off x="893617" y="4476762"/>
            <a:ext cx="7467600" cy="762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TextBox 12"/>
          <p:cNvSpPr txBox="1"/>
          <p:nvPr/>
        </p:nvSpPr>
        <p:spPr>
          <a:xfrm>
            <a:off x="1046017" y="1967619"/>
            <a:ext cx="527709" cy="369332"/>
          </a:xfrm>
          <a:prstGeom prst="rect">
            <a:avLst/>
          </a:prstGeom>
          <a:noFill/>
        </p:spPr>
        <p:txBody>
          <a:bodyPr wrap="none" rtlCol="0">
            <a:spAutoFit/>
          </a:bodyPr>
          <a:lstStyle/>
          <a:p>
            <a:r>
              <a:rPr lang="en-US" b="1" dirty="0" smtClean="0"/>
              <a:t>Sep</a:t>
            </a:r>
            <a:endParaRPr lang="en-US" b="1" dirty="0"/>
          </a:p>
        </p:txBody>
      </p:sp>
      <p:sp>
        <p:nvSpPr>
          <p:cNvPr id="14" name="TextBox 13"/>
          <p:cNvSpPr txBox="1"/>
          <p:nvPr/>
        </p:nvSpPr>
        <p:spPr>
          <a:xfrm>
            <a:off x="1046017" y="2882019"/>
            <a:ext cx="511679" cy="369332"/>
          </a:xfrm>
          <a:prstGeom prst="rect">
            <a:avLst/>
          </a:prstGeom>
          <a:noFill/>
        </p:spPr>
        <p:txBody>
          <a:bodyPr wrap="none" rtlCol="0">
            <a:spAutoFit/>
          </a:bodyPr>
          <a:lstStyle/>
          <a:p>
            <a:r>
              <a:rPr lang="en-US" b="1" dirty="0" smtClean="0"/>
              <a:t>Oct</a:t>
            </a:r>
            <a:endParaRPr lang="en-US" b="1" dirty="0"/>
          </a:p>
        </p:txBody>
      </p:sp>
      <p:sp>
        <p:nvSpPr>
          <p:cNvPr id="15" name="TextBox 14"/>
          <p:cNvSpPr txBox="1"/>
          <p:nvPr/>
        </p:nvSpPr>
        <p:spPr>
          <a:xfrm>
            <a:off x="1064655" y="3758696"/>
            <a:ext cx="568682" cy="369332"/>
          </a:xfrm>
          <a:prstGeom prst="rect">
            <a:avLst/>
          </a:prstGeom>
          <a:noFill/>
        </p:spPr>
        <p:txBody>
          <a:bodyPr wrap="none" rtlCol="0">
            <a:spAutoFit/>
          </a:bodyPr>
          <a:lstStyle/>
          <a:p>
            <a:r>
              <a:rPr lang="en-US" b="1" dirty="0" smtClean="0"/>
              <a:t>Nov</a:t>
            </a:r>
            <a:endParaRPr lang="en-US" b="1" dirty="0"/>
          </a:p>
        </p:txBody>
      </p:sp>
      <p:sp>
        <p:nvSpPr>
          <p:cNvPr id="16" name="TextBox 15"/>
          <p:cNvSpPr txBox="1"/>
          <p:nvPr/>
        </p:nvSpPr>
        <p:spPr>
          <a:xfrm>
            <a:off x="1064655" y="4673096"/>
            <a:ext cx="540533" cy="369332"/>
          </a:xfrm>
          <a:prstGeom prst="rect">
            <a:avLst/>
          </a:prstGeom>
          <a:noFill/>
        </p:spPr>
        <p:txBody>
          <a:bodyPr wrap="none" rtlCol="0">
            <a:spAutoFit/>
          </a:bodyPr>
          <a:lstStyle/>
          <a:p>
            <a:r>
              <a:rPr lang="en-US" b="1" dirty="0" smtClean="0"/>
              <a:t>Dec</a:t>
            </a:r>
            <a:endParaRPr lang="en-US" b="1" dirty="0"/>
          </a:p>
        </p:txBody>
      </p:sp>
      <p:pic>
        <p:nvPicPr>
          <p:cNvPr id="5122" name="Picture 2" descr="C:\Users\Hafsal\AppData\Local\Microsoft\Windows\Temporary Internet Files\Content.IE5\495XGUCA\MC90024037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617" y="2735845"/>
            <a:ext cx="954087" cy="6616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Hafsal\AppData\Local\Microsoft\Windows\Temporary Internet Files\Content.IE5\495XGUCA\MC90024037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3330" y="2755284"/>
            <a:ext cx="954087" cy="6616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Hafsal\AppData\Local\Microsoft\Windows\Temporary Internet Files\Content.IE5\495XGUCA\MC90024037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616" y="3604415"/>
            <a:ext cx="954087" cy="6616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Hafsal\AppData\Local\Microsoft\Windows\Temporary Internet Files\Content.IE5\495XGUCA\MC90024037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3329" y="3623854"/>
            <a:ext cx="954087" cy="6616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Hafsal\AppData\Local\Microsoft\Windows\Temporary Internet Files\Content.IE5\495XGUCA\MC90024037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5950" y="4476762"/>
            <a:ext cx="954087" cy="66167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Hafsal\AppData\Local\Microsoft\Windows\Temporary Internet Files\Content.IE5\8YB39Y41\MC900434783[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6878" y="1828447"/>
            <a:ext cx="732230" cy="73223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Hafsal\AppData\Local\Microsoft\Windows\Temporary Internet Files\Content.IE5\8YB39Y41\MC900434783[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6017" y="2735845"/>
            <a:ext cx="732230" cy="73223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Users\Hafsal\AppData\Local\Microsoft\Windows\Temporary Internet Files\Content.IE5\8YB39Y41\MC900434783[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6387" y="3618961"/>
            <a:ext cx="732230" cy="7322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Users\Hafsal\AppData\Local\Microsoft\Windows\Temporary Internet Files\Content.IE5\8YB39Y41\MC900434783[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4258" y="4474873"/>
            <a:ext cx="732230" cy="73223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Hafsal\AppData\Local\Microsoft\Windows\Temporary Internet Files\Content.IE5\TFM28ZWG\MC900431621[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6631" y="3570169"/>
            <a:ext cx="746386" cy="74638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Users\Hafsal\AppData\Local\Microsoft\Windows\Temporary Internet Files\Content.IE5\495XGUCA\MC90008902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23118" y="3570170"/>
            <a:ext cx="902699" cy="715364"/>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C:\Users\Hafsal\AppData\Local\Microsoft\Windows\Temporary Internet Files\Content.IE5\495XGUCA\MC900022987[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58577" y="4524254"/>
            <a:ext cx="693465" cy="682849"/>
          </a:xfrm>
          <a:prstGeom prst="rect">
            <a:avLst/>
          </a:prstGeom>
          <a:noFill/>
          <a:extLst>
            <a:ext uri="{909E8E84-426E-40DD-AFC4-6F175D3DCCD1}">
              <a14:hiddenFill xmlns:a14="http://schemas.microsoft.com/office/drawing/2010/main">
                <a:solidFill>
                  <a:srgbClr val="FFFFFF"/>
                </a:solidFill>
              </a14:hiddenFill>
            </a:ext>
          </a:extLst>
        </p:spPr>
      </p:pic>
      <p:sp>
        <p:nvSpPr>
          <p:cNvPr id="24" name="슬라이드 번호 개체 틀 23"/>
          <p:cNvSpPr>
            <a:spLocks noGrp="1"/>
          </p:cNvSpPr>
          <p:nvPr>
            <p:ph type="sldNum" sz="quarter" idx="12"/>
          </p:nvPr>
        </p:nvSpPr>
        <p:spPr/>
        <p:txBody>
          <a:bodyPr/>
          <a:lstStyle/>
          <a:p>
            <a:fld id="{C8543539-7BAA-46DC-B70F-B410051F05C1}" type="slidenum">
              <a:rPr lang="en-US" smtClean="0"/>
              <a:pPr/>
              <a:t>57</a:t>
            </a:fld>
            <a:endParaRPr lang="en-US" dirty="0"/>
          </a:p>
        </p:txBody>
      </p:sp>
      <p:sp>
        <p:nvSpPr>
          <p:cNvPr id="28" name="갈매기형 수장 27"/>
          <p:cNvSpPr/>
          <p:nvPr/>
        </p:nvSpPr>
        <p:spPr>
          <a:xfrm>
            <a:off x="6681536" y="1219200"/>
            <a:ext cx="130422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Team Work</a:t>
            </a:r>
            <a:endParaRPr lang="en-US" sz="1400" b="1" dirty="0">
              <a:solidFill>
                <a:schemeClr val="bg1"/>
              </a:solidFill>
            </a:endParaRPr>
          </a:p>
        </p:txBody>
      </p:sp>
      <p:sp>
        <p:nvSpPr>
          <p:cNvPr id="3" name="TextBox 2"/>
          <p:cNvSpPr txBox="1"/>
          <p:nvPr/>
        </p:nvSpPr>
        <p:spPr>
          <a:xfrm>
            <a:off x="1453747" y="5551251"/>
            <a:ext cx="6318653" cy="400110"/>
          </a:xfrm>
          <a:prstGeom prst="rect">
            <a:avLst/>
          </a:prstGeom>
          <a:noFill/>
        </p:spPr>
        <p:txBody>
          <a:bodyPr wrap="none" rtlCol="0">
            <a:spAutoFit/>
          </a:bodyPr>
          <a:lstStyle/>
          <a:p>
            <a:r>
              <a:rPr lang="en-US" sz="2000" dirty="0" smtClean="0"/>
              <a:t>Learn a new word every week in Spanish, Hindi and Korean</a:t>
            </a:r>
            <a:endParaRPr lang="en-US" sz="2000" dirty="0"/>
          </a:p>
        </p:txBody>
      </p:sp>
    </p:spTree>
    <p:extLst>
      <p:ext uri="{BB962C8B-B14F-4D97-AF65-F5344CB8AC3E}">
        <p14:creationId xmlns:p14="http://schemas.microsoft.com/office/powerpoint/2010/main" val="2398169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Work</a:t>
            </a:r>
            <a:endParaRPr lang="en-US" dirty="0"/>
          </a:p>
        </p:txBody>
      </p:sp>
      <p:sp>
        <p:nvSpPr>
          <p:cNvPr id="5" name="5-Point Star 4"/>
          <p:cNvSpPr/>
          <p:nvPr/>
        </p:nvSpPr>
        <p:spPr>
          <a:xfrm>
            <a:off x="1371600" y="3200400"/>
            <a:ext cx="1219200" cy="10668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5-Point Star 5"/>
          <p:cNvSpPr/>
          <p:nvPr/>
        </p:nvSpPr>
        <p:spPr>
          <a:xfrm>
            <a:off x="2743200" y="3200400"/>
            <a:ext cx="1219200" cy="10668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5-Point Star 6"/>
          <p:cNvSpPr/>
          <p:nvPr/>
        </p:nvSpPr>
        <p:spPr>
          <a:xfrm>
            <a:off x="4090657" y="3200400"/>
            <a:ext cx="1219200" cy="10668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5-Point Star 7"/>
          <p:cNvSpPr/>
          <p:nvPr/>
        </p:nvSpPr>
        <p:spPr>
          <a:xfrm>
            <a:off x="5414726" y="3200400"/>
            <a:ext cx="1219200" cy="10668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5-Point Star 8"/>
          <p:cNvSpPr/>
          <p:nvPr/>
        </p:nvSpPr>
        <p:spPr>
          <a:xfrm>
            <a:off x="6786326" y="3200400"/>
            <a:ext cx="1219200" cy="1066800"/>
          </a:xfrm>
          <a:prstGeom prst="star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 name="TextBox 9"/>
          <p:cNvSpPr txBox="1"/>
          <p:nvPr/>
        </p:nvSpPr>
        <p:spPr>
          <a:xfrm>
            <a:off x="1828800" y="2471596"/>
            <a:ext cx="5334000" cy="400110"/>
          </a:xfrm>
          <a:prstGeom prst="rect">
            <a:avLst/>
          </a:prstGeom>
          <a:noFill/>
        </p:spPr>
        <p:txBody>
          <a:bodyPr wrap="square" rtlCol="0">
            <a:spAutoFit/>
          </a:bodyPr>
          <a:lstStyle/>
          <a:p>
            <a:r>
              <a:rPr lang="en-US" sz="2000" b="1" dirty="0" smtClean="0">
                <a:latin typeface="Arial" pitchFamily="34" charset="0"/>
                <a:cs typeface="Arial" pitchFamily="34" charset="0"/>
              </a:rPr>
              <a:t>Client’s feedback on team’s performance</a:t>
            </a:r>
            <a:endParaRPr lang="en-US" sz="2000" b="1" dirty="0">
              <a:latin typeface="Arial" pitchFamily="34" charset="0"/>
              <a:cs typeface="Arial" pitchFamily="34" charset="0"/>
            </a:endParaRPr>
          </a:p>
        </p:txBody>
      </p:sp>
      <p:sp>
        <p:nvSpPr>
          <p:cNvPr id="12" name="슬라이드 번호 개체 틀 11"/>
          <p:cNvSpPr>
            <a:spLocks noGrp="1"/>
          </p:cNvSpPr>
          <p:nvPr>
            <p:ph type="sldNum" sz="quarter" idx="12"/>
          </p:nvPr>
        </p:nvSpPr>
        <p:spPr/>
        <p:txBody>
          <a:bodyPr/>
          <a:lstStyle/>
          <a:p>
            <a:fld id="{C8543539-7BAA-46DC-B70F-B410051F05C1}" type="slidenum">
              <a:rPr lang="en-US" smtClean="0"/>
              <a:pPr/>
              <a:t>58</a:t>
            </a:fld>
            <a:endParaRPr lang="en-US" dirty="0"/>
          </a:p>
        </p:txBody>
      </p:sp>
      <p:sp>
        <p:nvSpPr>
          <p:cNvPr id="13" name="갈매기형 수장 12"/>
          <p:cNvSpPr/>
          <p:nvPr/>
        </p:nvSpPr>
        <p:spPr>
          <a:xfrm>
            <a:off x="6681536" y="1219200"/>
            <a:ext cx="130422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Team Work</a:t>
            </a:r>
            <a:endParaRPr lang="en-US" sz="1400" b="1" dirty="0">
              <a:solidFill>
                <a:schemeClr val="bg1"/>
              </a:solidFill>
            </a:endParaRPr>
          </a:p>
        </p:txBody>
      </p:sp>
    </p:spTree>
    <p:extLst>
      <p:ext uri="{BB962C8B-B14F-4D97-AF65-F5344CB8AC3E}">
        <p14:creationId xmlns:p14="http://schemas.microsoft.com/office/powerpoint/2010/main" val="31043131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dirty="0" smtClean="0"/>
              <a:t>Roadmap</a:t>
            </a:r>
            <a:br>
              <a:rPr lang="en-US" dirty="0" smtClean="0"/>
            </a:br>
            <a:r>
              <a:rPr lang="en-US" dirty="0" smtClean="0"/>
              <a:t>for next semester</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Customer Profile – G3 Technologies</a:t>
            </a:r>
            <a:endParaRPr lang="en-US" dirty="0"/>
          </a:p>
        </p:txBody>
      </p:sp>
      <p:sp>
        <p:nvSpPr>
          <p:cNvPr id="3" name="내용 개체 틀 2"/>
          <p:cNvSpPr>
            <a:spLocks noGrp="1"/>
          </p:cNvSpPr>
          <p:nvPr>
            <p:ph idx="1"/>
          </p:nvPr>
        </p:nvSpPr>
        <p:spPr/>
        <p:txBody>
          <a:bodyPr>
            <a:normAutofit/>
          </a:bodyPr>
          <a:lstStyle/>
          <a:p>
            <a:r>
              <a:rPr lang="en-US" dirty="0" smtClean="0"/>
              <a:t>Small company located in</a:t>
            </a:r>
          </a:p>
          <a:p>
            <a:pPr marL="0" indent="0">
              <a:buNone/>
            </a:pPr>
            <a:r>
              <a:rPr lang="en-US" dirty="0"/>
              <a:t> </a:t>
            </a:r>
            <a:r>
              <a:rPr lang="en-US" dirty="0" smtClean="0"/>
              <a:t>    Virginia</a:t>
            </a:r>
          </a:p>
          <a:p>
            <a:endParaRPr lang="en-US" dirty="0" smtClean="0"/>
          </a:p>
          <a:p>
            <a:r>
              <a:rPr lang="en-US" dirty="0" smtClean="0"/>
              <a:t>Provides:</a:t>
            </a:r>
          </a:p>
          <a:p>
            <a:pPr lvl="1"/>
            <a:r>
              <a:rPr lang="en-US" dirty="0" smtClean="0"/>
              <a:t>Telecom network analysis</a:t>
            </a:r>
          </a:p>
          <a:p>
            <a:pPr lvl="1"/>
            <a:r>
              <a:rPr lang="en-US" dirty="0" smtClean="0"/>
              <a:t>VIP location tracking</a:t>
            </a:r>
          </a:p>
          <a:p>
            <a:endParaRPr lang="en-US" dirty="0"/>
          </a:p>
          <a:p>
            <a:r>
              <a:rPr lang="en-US" dirty="0" smtClean="0"/>
              <a:t>Contacts:</a:t>
            </a:r>
          </a:p>
          <a:p>
            <a:pPr lvl="1"/>
            <a:r>
              <a:rPr lang="en-US" dirty="0" smtClean="0"/>
              <a:t>Andrew Park (VP of Technology)</a:t>
            </a:r>
          </a:p>
          <a:p>
            <a:pPr lvl="1"/>
            <a:r>
              <a:rPr lang="en-US" dirty="0" smtClean="0"/>
              <a:t>Jason Irwin (alternate contact)</a:t>
            </a:r>
          </a:p>
        </p:txBody>
      </p:sp>
      <p:pic>
        <p:nvPicPr>
          <p:cNvPr id="5" name="Picture 5"/>
          <p:cNvPicPr>
            <a:picLocks noChangeAspect="1" noChangeArrowheads="1"/>
          </p:cNvPicPr>
          <p:nvPr/>
        </p:nvPicPr>
        <p:blipFill rotWithShape="1">
          <a:blip r:embed="rId2" cstate="print"/>
          <a:srcRect l="4676" r="50020"/>
          <a:stretch/>
        </p:blipFill>
        <p:spPr bwMode="auto">
          <a:xfrm>
            <a:off x="4800600" y="1981200"/>
            <a:ext cx="3840480" cy="2057400"/>
          </a:xfrm>
          <a:prstGeom prst="rect">
            <a:avLst/>
          </a:prstGeom>
          <a:noFill/>
        </p:spPr>
      </p:pic>
      <p:sp>
        <p:nvSpPr>
          <p:cNvPr id="7" name="슬라이드 번호 개체 틀 6"/>
          <p:cNvSpPr>
            <a:spLocks noGrp="1"/>
          </p:cNvSpPr>
          <p:nvPr>
            <p:ph type="sldNum" sz="quarter" idx="12"/>
          </p:nvPr>
        </p:nvSpPr>
        <p:spPr/>
        <p:txBody>
          <a:bodyPr/>
          <a:lstStyle/>
          <a:p>
            <a:fld id="{C8543539-7BAA-46DC-B70F-B410051F05C1}" type="slidenum">
              <a:rPr lang="en-US" smtClean="0"/>
              <a:pPr/>
              <a:t>6</a:t>
            </a:fld>
            <a:endParaRPr lang="en-US" dirty="0"/>
          </a:p>
        </p:txBody>
      </p:sp>
      <p:sp>
        <p:nvSpPr>
          <p:cNvPr id="8" name="갈매기형 수장 7"/>
          <p:cNvSpPr/>
          <p:nvPr/>
        </p:nvSpPr>
        <p:spPr>
          <a:xfrm>
            <a:off x="12032"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Overview</a:t>
            </a:r>
            <a:endParaRPr lang="en-US" sz="1400" b="1" dirty="0">
              <a:solidFill>
                <a:schemeClr val="bg1"/>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 for Next Semester</a:t>
            </a:r>
            <a:endParaRPr lang="en-US" dirty="0"/>
          </a:p>
        </p:txBody>
      </p:sp>
      <p:sp>
        <p:nvSpPr>
          <p:cNvPr id="4" name="Slide Number Placeholder 3"/>
          <p:cNvSpPr>
            <a:spLocks noGrp="1"/>
          </p:cNvSpPr>
          <p:nvPr>
            <p:ph type="sldNum" sz="quarter" idx="12"/>
          </p:nvPr>
        </p:nvSpPr>
        <p:spPr/>
        <p:txBody>
          <a:bodyPr/>
          <a:lstStyle/>
          <a:p>
            <a:fld id="{C8543539-7BAA-46DC-B70F-B410051F05C1}" type="slidenum">
              <a:rPr lang="en-US" smtClean="0"/>
              <a:pPr/>
              <a:t>60</a:t>
            </a:fld>
            <a:endParaRPr lang="en-US" dirty="0"/>
          </a:p>
        </p:txBody>
      </p:sp>
      <p:sp>
        <p:nvSpPr>
          <p:cNvPr id="6" name="갈매기형 수장 5"/>
          <p:cNvSpPr/>
          <p:nvPr/>
        </p:nvSpPr>
        <p:spPr>
          <a:xfrm>
            <a:off x="7809296" y="1219200"/>
            <a:ext cx="130422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Roadmap</a:t>
            </a:r>
            <a:endParaRPr lang="en-US" sz="1400" b="1" dirty="0">
              <a:solidFill>
                <a:schemeClr val="bg1"/>
              </a:solidFill>
            </a:endParaRPr>
          </a:p>
        </p:txBody>
      </p:sp>
      <p:pic>
        <p:nvPicPr>
          <p:cNvPr id="17715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518138"/>
            <a:ext cx="7467600" cy="465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77872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for Next Semester</a:t>
            </a:r>
            <a:endParaRPr lang="en-US" dirty="0"/>
          </a:p>
        </p:txBody>
      </p:sp>
      <p:sp>
        <p:nvSpPr>
          <p:cNvPr id="4" name="Slide Number Placeholder 3"/>
          <p:cNvSpPr>
            <a:spLocks noGrp="1"/>
          </p:cNvSpPr>
          <p:nvPr>
            <p:ph type="sldNum" sz="quarter" idx="12"/>
          </p:nvPr>
        </p:nvSpPr>
        <p:spPr/>
        <p:txBody>
          <a:bodyPr/>
          <a:lstStyle/>
          <a:p>
            <a:fld id="{C8543539-7BAA-46DC-B70F-B410051F05C1}" type="slidenum">
              <a:rPr lang="en-US" smtClean="0"/>
              <a:pPr/>
              <a:t>61</a:t>
            </a:fld>
            <a:endParaRPr lang="en-US" dirty="0"/>
          </a:p>
        </p:txBody>
      </p:sp>
      <p:sp>
        <p:nvSpPr>
          <p:cNvPr id="6" name="갈매기형 수장 5"/>
          <p:cNvSpPr/>
          <p:nvPr/>
        </p:nvSpPr>
        <p:spPr>
          <a:xfrm>
            <a:off x="7809296" y="1219200"/>
            <a:ext cx="130422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Roadmap</a:t>
            </a:r>
            <a:endParaRPr lang="en-US" sz="1400" b="1" dirty="0">
              <a:solidFill>
                <a:schemeClr val="bg1"/>
              </a:solidFill>
            </a:endParaRPr>
          </a:p>
        </p:txBody>
      </p:sp>
      <p:pic>
        <p:nvPicPr>
          <p:cNvPr id="1761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5510" y="2286000"/>
            <a:ext cx="6750050"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77872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33400"/>
            <a:ext cx="7772400" cy="1470025"/>
          </a:xfrm>
        </p:spPr>
        <p:txBody>
          <a:bodyPr/>
          <a:lstStyle/>
          <a:p>
            <a:r>
              <a:rPr lang="en-US" dirty="0" smtClean="0"/>
              <a:t>Q &amp; A</a:t>
            </a:r>
            <a:endParaRPr lang="en-US" dirty="0"/>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270522"/>
            <a:ext cx="8382000" cy="2606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228600" y="4953000"/>
            <a:ext cx="2971800" cy="633919"/>
          </a:xfrm>
          <a:prstGeom prst="rect">
            <a:avLst/>
          </a:prstGeom>
        </p:spPr>
        <p:txBody>
          <a:bodyPr vert="horz" lIns="91440" tIns="45720" rIns="91440" bIns="45720" rtlCol="0" anchor="ctr">
            <a:normAutofit fontScale="55000" lnSpcReduction="20000"/>
          </a:bodyPr>
          <a:lstStyle>
            <a:defPPr>
              <a:defRPr lang="en-US"/>
            </a:defPPr>
            <a:lvl1pPr algn="ctr">
              <a:spcBef>
                <a:spcPct val="0"/>
              </a:spcBef>
              <a:buNone/>
              <a:defRPr sz="3600" b="1">
                <a:solidFill>
                  <a:schemeClr val="accent1">
                    <a:lumMod val="50000"/>
                  </a:schemeClr>
                </a:solidFill>
                <a:latin typeface="Arial" pitchFamily="34" charset="0"/>
                <a:ea typeface="+mj-ea"/>
                <a:cs typeface="Arial" pitchFamily="34" charset="0"/>
              </a:defRPr>
            </a:lvl1pPr>
          </a:lstStyle>
          <a:p>
            <a:r>
              <a:rPr lang="hi-IN" dirty="0"/>
              <a:t>धन्यवाद</a:t>
            </a:r>
            <a:endParaRPr lang="en-US" dirty="0"/>
          </a:p>
          <a:p>
            <a:r>
              <a:rPr lang="en-US" dirty="0"/>
              <a:t>“</a:t>
            </a:r>
            <a:r>
              <a:rPr lang="en-US" dirty="0" err="1"/>
              <a:t>Dhanyavaad</a:t>
            </a:r>
            <a:r>
              <a:rPr lang="en-US" dirty="0"/>
              <a:t>”</a:t>
            </a:r>
          </a:p>
        </p:txBody>
      </p:sp>
      <p:sp>
        <p:nvSpPr>
          <p:cNvPr id="3" name="TextBox 2"/>
          <p:cNvSpPr txBox="1"/>
          <p:nvPr/>
        </p:nvSpPr>
        <p:spPr>
          <a:xfrm>
            <a:off x="3200400" y="4953000"/>
            <a:ext cx="3005951" cy="1014920"/>
          </a:xfrm>
          <a:prstGeom prst="rect">
            <a:avLst/>
          </a:prstGeom>
        </p:spPr>
        <p:txBody>
          <a:bodyPr vert="horz" lIns="91440" tIns="45720" rIns="91440" bIns="45720" rtlCol="0" anchor="ctr">
            <a:normAutofit/>
          </a:bodyPr>
          <a:lstStyle>
            <a:defPPr>
              <a:defRPr lang="en-US"/>
            </a:defPPr>
            <a:lvl1pPr algn="ctr">
              <a:spcBef>
                <a:spcPct val="0"/>
              </a:spcBef>
              <a:buNone/>
              <a:defRPr sz="4400" b="1">
                <a:solidFill>
                  <a:schemeClr val="accent1">
                    <a:lumMod val="50000"/>
                  </a:schemeClr>
                </a:solidFill>
                <a:latin typeface="Arial" pitchFamily="34" charset="0"/>
                <a:ea typeface="+mj-ea"/>
                <a:cs typeface="Arial" pitchFamily="34" charset="0"/>
              </a:defRPr>
            </a:lvl1pPr>
          </a:lstStyle>
          <a:p>
            <a:r>
              <a:rPr lang="ko-KR" altLang="en-US" sz="2000" dirty="0" smtClean="0"/>
              <a:t>감사합니다</a:t>
            </a:r>
            <a:endParaRPr lang="en-US" altLang="ko-KR" sz="2000" dirty="0" smtClean="0"/>
          </a:p>
          <a:p>
            <a:r>
              <a:rPr lang="en-US" altLang="ko-KR" sz="2000" dirty="0" smtClean="0"/>
              <a:t>“</a:t>
            </a:r>
            <a:r>
              <a:rPr lang="en-US" altLang="ko-KR" sz="2000" dirty="0" err="1"/>
              <a:t>K</a:t>
            </a:r>
            <a:r>
              <a:rPr lang="en-US" sz="2000" dirty="0" err="1" smtClean="0"/>
              <a:t>amsamnida</a:t>
            </a:r>
            <a:r>
              <a:rPr lang="en-US" sz="2000" dirty="0" smtClean="0"/>
              <a:t>”</a:t>
            </a:r>
            <a:endParaRPr lang="en-US" altLang="ko-KR" sz="2000" dirty="0"/>
          </a:p>
          <a:p>
            <a:endParaRPr lang="en-US" sz="2000" dirty="0"/>
          </a:p>
        </p:txBody>
      </p:sp>
      <p:sp>
        <p:nvSpPr>
          <p:cNvPr id="5" name="TextBox 4"/>
          <p:cNvSpPr txBox="1"/>
          <p:nvPr/>
        </p:nvSpPr>
        <p:spPr>
          <a:xfrm>
            <a:off x="6526427" y="4953000"/>
            <a:ext cx="1877437" cy="646331"/>
          </a:xfrm>
          <a:prstGeom prst="rect">
            <a:avLst/>
          </a:prstGeom>
        </p:spPr>
        <p:txBody>
          <a:bodyPr vert="horz" lIns="91440" tIns="45720" rIns="91440" bIns="45720" rtlCol="0" anchor="ctr">
            <a:noAutofit/>
          </a:bodyPr>
          <a:lstStyle>
            <a:defPPr>
              <a:defRPr lang="en-US"/>
            </a:defPPr>
            <a:lvl1pPr algn="ctr">
              <a:spcBef>
                <a:spcPct val="0"/>
              </a:spcBef>
              <a:buNone/>
              <a:defRPr sz="3600" b="1">
                <a:solidFill>
                  <a:schemeClr val="accent1">
                    <a:lumMod val="50000"/>
                  </a:schemeClr>
                </a:solidFill>
                <a:latin typeface="Arial" pitchFamily="34" charset="0"/>
                <a:ea typeface="+mj-ea"/>
                <a:cs typeface="Arial" pitchFamily="34" charset="0"/>
              </a:defRPr>
            </a:lvl1pPr>
          </a:lstStyle>
          <a:p>
            <a:r>
              <a:rPr lang="en-US" sz="2000" dirty="0"/>
              <a:t>Gracias</a:t>
            </a:r>
          </a:p>
        </p:txBody>
      </p:sp>
      <p:sp>
        <p:nvSpPr>
          <p:cNvPr id="6" name="Rectangle 5"/>
          <p:cNvSpPr/>
          <p:nvPr/>
        </p:nvSpPr>
        <p:spPr>
          <a:xfrm>
            <a:off x="3240845" y="5562600"/>
            <a:ext cx="3007555" cy="769441"/>
          </a:xfrm>
          <a:prstGeom prst="rect">
            <a:avLst/>
          </a:prstGeom>
        </p:spPr>
        <p:txBody>
          <a:bodyPr vert="horz" lIns="91440" tIns="45720" rIns="91440" bIns="45720" rtlCol="0" anchor="ctr">
            <a:normAutofit/>
          </a:bodyPr>
          <a:lstStyle/>
          <a:p>
            <a:pPr algn="ctr">
              <a:spcBef>
                <a:spcPct val="0"/>
              </a:spcBef>
            </a:pPr>
            <a:r>
              <a:rPr lang="en-US" sz="4000" b="1" dirty="0">
                <a:solidFill>
                  <a:schemeClr val="accent1">
                    <a:lumMod val="50000"/>
                  </a:schemeClr>
                </a:solidFill>
                <a:latin typeface="Arial" pitchFamily="34" charset="0"/>
                <a:ea typeface="+mj-ea"/>
                <a:cs typeface="Arial" pitchFamily="34" charset="0"/>
              </a:rPr>
              <a:t>Thank you</a:t>
            </a:r>
          </a:p>
        </p:txBody>
      </p:sp>
    </p:spTree>
    <p:extLst>
      <p:ext uri="{BB962C8B-B14F-4D97-AF65-F5344CB8AC3E}">
        <p14:creationId xmlns:p14="http://schemas.microsoft.com/office/powerpoint/2010/main" val="8205505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dirty="0" smtClean="0"/>
              <a:t>Backup</a:t>
            </a:r>
            <a:br>
              <a:rPr lang="en-US" dirty="0" smtClean="0"/>
            </a:br>
            <a:r>
              <a:rPr lang="en-US" dirty="0" smtClean="0"/>
              <a:t>project overview</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Business Goal</a:t>
            </a:r>
            <a:endParaRPr lang="en-US" dirty="0"/>
          </a:p>
        </p:txBody>
      </p:sp>
      <p:sp>
        <p:nvSpPr>
          <p:cNvPr id="3" name="내용 개체 틀 2"/>
          <p:cNvSpPr>
            <a:spLocks noGrp="1"/>
          </p:cNvSpPr>
          <p:nvPr>
            <p:ph idx="1"/>
          </p:nvPr>
        </p:nvSpPr>
        <p:spPr/>
        <p:txBody>
          <a:bodyPr/>
          <a:lstStyle/>
          <a:p>
            <a:endParaRPr lang="en-US" dirty="0" smtClean="0">
              <a:solidFill>
                <a:srgbClr val="000000"/>
              </a:solidFill>
            </a:endParaRPr>
          </a:p>
          <a:p>
            <a:r>
              <a:rPr lang="en-US" dirty="0" smtClean="0">
                <a:solidFill>
                  <a:srgbClr val="000000"/>
                </a:solidFill>
              </a:rPr>
              <a:t>To offer a cost effective service to their customers in mobile telecommunication industry which will automatically migrate drive test log files from test laptops to their central offices quickly and at zero bandwidth cost.</a:t>
            </a:r>
          </a:p>
          <a:p>
            <a:endParaRPr lang="en-US" dirty="0"/>
          </a:p>
        </p:txBody>
      </p:sp>
      <p:sp>
        <p:nvSpPr>
          <p:cNvPr id="6" name="슬라이드 번호 개체 틀 5"/>
          <p:cNvSpPr>
            <a:spLocks noGrp="1"/>
          </p:cNvSpPr>
          <p:nvPr>
            <p:ph type="sldNum" sz="quarter" idx="12"/>
          </p:nvPr>
        </p:nvSpPr>
        <p:spPr/>
        <p:txBody>
          <a:bodyPr/>
          <a:lstStyle/>
          <a:p>
            <a:fld id="{C8543539-7BAA-46DC-B70F-B410051F05C1}" type="slidenum">
              <a:rPr lang="en-US" smtClean="0"/>
              <a:pPr/>
              <a:t>64</a:t>
            </a:fld>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Project Goal</a:t>
            </a:r>
            <a:endParaRPr lang="en-US" dirty="0"/>
          </a:p>
        </p:txBody>
      </p:sp>
      <p:sp>
        <p:nvSpPr>
          <p:cNvPr id="3" name="내용 개체 틀 2"/>
          <p:cNvSpPr>
            <a:spLocks noGrp="1"/>
          </p:cNvSpPr>
          <p:nvPr>
            <p:ph idx="1"/>
          </p:nvPr>
        </p:nvSpPr>
        <p:spPr/>
        <p:txBody>
          <a:bodyPr/>
          <a:lstStyle/>
          <a:p>
            <a:pPr marL="457200" indent="-457200">
              <a:lnSpc>
                <a:spcPct val="95000"/>
              </a:lnSpc>
            </a:pPr>
            <a:endParaRPr lang="en-US" dirty="0" smtClean="0">
              <a:solidFill>
                <a:srgbClr val="000000"/>
              </a:solidFill>
            </a:endParaRPr>
          </a:p>
          <a:p>
            <a:pPr marL="457200" indent="-457200">
              <a:lnSpc>
                <a:spcPct val="95000"/>
              </a:lnSpc>
            </a:pPr>
            <a:r>
              <a:rPr lang="en-US" dirty="0" smtClean="0">
                <a:solidFill>
                  <a:srgbClr val="000000"/>
                </a:solidFill>
              </a:rPr>
              <a:t>Develop, demonstrate and deliver to G3 Technologies a working solution composed of several independent pieces of software, one for each of the devices involved. </a:t>
            </a:r>
          </a:p>
          <a:p>
            <a:pPr marL="457200" indent="-457200">
              <a:lnSpc>
                <a:spcPct val="95000"/>
              </a:lnSpc>
            </a:pPr>
            <a:endParaRPr lang="en-US" dirty="0" smtClean="0">
              <a:solidFill>
                <a:srgbClr val="000000"/>
              </a:solidFill>
            </a:endParaRPr>
          </a:p>
          <a:p>
            <a:pPr marL="457200" indent="-457200">
              <a:lnSpc>
                <a:spcPct val="95000"/>
              </a:lnSpc>
            </a:pPr>
            <a:r>
              <a:rPr lang="en-US" dirty="0" smtClean="0">
                <a:solidFill>
                  <a:srgbClr val="000000"/>
                </a:solidFill>
              </a:rPr>
              <a:t>This will be the start of a new product offering by G3 Technologies in the future.</a:t>
            </a:r>
          </a:p>
          <a:p>
            <a:endParaRPr lang="en-US" dirty="0"/>
          </a:p>
        </p:txBody>
      </p:sp>
      <p:sp>
        <p:nvSpPr>
          <p:cNvPr id="6" name="슬라이드 번호 개체 틀 5"/>
          <p:cNvSpPr>
            <a:spLocks noGrp="1"/>
          </p:cNvSpPr>
          <p:nvPr>
            <p:ph type="sldNum" sz="quarter" idx="12"/>
          </p:nvPr>
        </p:nvSpPr>
        <p:spPr/>
        <p:txBody>
          <a:bodyPr/>
          <a:lstStyle/>
          <a:p>
            <a:fld id="{C8543539-7BAA-46DC-B70F-B410051F05C1}" type="slidenum">
              <a:rPr lang="en-US" smtClean="0"/>
              <a:pPr/>
              <a:t>65</a:t>
            </a:fld>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Success Criteria</a:t>
            </a:r>
            <a:endParaRPr lang="en-US" dirty="0"/>
          </a:p>
        </p:txBody>
      </p:sp>
      <p:sp>
        <p:nvSpPr>
          <p:cNvPr id="3" name="내용 개체 틀 2"/>
          <p:cNvSpPr>
            <a:spLocks noGrp="1"/>
          </p:cNvSpPr>
          <p:nvPr>
            <p:ph idx="1"/>
          </p:nvPr>
        </p:nvSpPr>
        <p:spPr/>
        <p:txBody>
          <a:bodyPr/>
          <a:lstStyle/>
          <a:p>
            <a:pPr lvl="0"/>
            <a:r>
              <a:rPr lang="en-US" dirty="0"/>
              <a:t>The team will demonstrate the system automatically sending a data file generated in the drive test laptop to a computer in the central offices, without using cellular network bandwidth, in a test scenario.</a:t>
            </a:r>
          </a:p>
          <a:p>
            <a:pPr lvl="0"/>
            <a:r>
              <a:rPr lang="en-US" dirty="0"/>
              <a:t>The team will demonstrate the system showing the location of different data files </a:t>
            </a:r>
          </a:p>
          <a:p>
            <a:pPr lvl="0"/>
            <a:r>
              <a:rPr lang="en-US" dirty="0"/>
              <a:t>The system will fulfill the high importance quality attributes described in the QA Scenarios document.</a:t>
            </a:r>
          </a:p>
          <a:p>
            <a:pPr lvl="0"/>
            <a:r>
              <a:rPr lang="en-US" dirty="0"/>
              <a:t>The team will deliver the indicated deliverables in the established dates (see section below).</a:t>
            </a:r>
          </a:p>
          <a:p>
            <a:endParaRPr lang="en-US" dirty="0"/>
          </a:p>
        </p:txBody>
      </p:sp>
      <p:sp>
        <p:nvSpPr>
          <p:cNvPr id="6" name="슬라이드 번호 개체 틀 5"/>
          <p:cNvSpPr>
            <a:spLocks noGrp="1"/>
          </p:cNvSpPr>
          <p:nvPr>
            <p:ph type="sldNum" sz="quarter" idx="12"/>
          </p:nvPr>
        </p:nvSpPr>
        <p:spPr/>
        <p:txBody>
          <a:bodyPr/>
          <a:lstStyle/>
          <a:p>
            <a:fld id="{C8543539-7BAA-46DC-B70F-B410051F05C1}" type="slidenum">
              <a:rPr lang="en-US" smtClean="0"/>
              <a:pPr/>
              <a:t>66</a:t>
            </a:fld>
            <a:endParaRPr lang="en-US" dirty="0"/>
          </a:p>
        </p:txBody>
      </p:sp>
    </p:spTree>
    <p:extLst>
      <p:ext uri="{BB962C8B-B14F-4D97-AF65-F5344CB8AC3E}">
        <p14:creationId xmlns:p14="http://schemas.microsoft.com/office/powerpoint/2010/main" val="35941428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dirty="0" smtClean="0"/>
              <a:t>Backup</a:t>
            </a:r>
            <a:br>
              <a:rPr lang="en-US" dirty="0" smtClean="0"/>
            </a:br>
            <a:r>
              <a:rPr lang="en-US" dirty="0" smtClean="0"/>
              <a:t>process</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MAUT</a:t>
            </a:r>
            <a:endParaRPr lang="en-US" dirty="0"/>
          </a:p>
        </p:txBody>
      </p:sp>
      <p:sp>
        <p:nvSpPr>
          <p:cNvPr id="6" name="내용 개체 틀 5"/>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C8543539-7BAA-46DC-B70F-B410051F05C1}" type="slidenum">
              <a:rPr lang="en-US" smtClean="0"/>
              <a:pPr/>
              <a:t>68</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019634104"/>
              </p:ext>
            </p:extLst>
          </p:nvPr>
        </p:nvGraphicFramePr>
        <p:xfrm>
          <a:off x="533400" y="1752600"/>
          <a:ext cx="8077199" cy="4683054"/>
        </p:xfrm>
        <a:graphic>
          <a:graphicData uri="http://schemas.openxmlformats.org/drawingml/2006/table">
            <a:tbl>
              <a:tblPr firstRow="1" firstCol="1" bandRow="1">
                <a:tableStyleId>{5C22544A-7EE6-4342-B048-85BDC9FD1C3A}</a:tableStyleId>
              </a:tblPr>
              <a:tblGrid>
                <a:gridCol w="1895988"/>
                <a:gridCol w="1404821"/>
                <a:gridCol w="655583"/>
                <a:gridCol w="936547"/>
                <a:gridCol w="655583"/>
                <a:gridCol w="936547"/>
                <a:gridCol w="655583"/>
                <a:gridCol w="936547"/>
              </a:tblGrid>
              <a:tr h="689051">
                <a:tc>
                  <a:txBody>
                    <a:bodyPr/>
                    <a:lstStyle/>
                    <a:p>
                      <a:pPr marL="0" marR="0" algn="ctr">
                        <a:lnSpc>
                          <a:spcPct val="115000"/>
                        </a:lnSpc>
                        <a:spcBef>
                          <a:spcPts val="0"/>
                        </a:spcBef>
                        <a:spcAft>
                          <a:spcPts val="0"/>
                        </a:spcAft>
                      </a:pPr>
                      <a:r>
                        <a:rPr lang="en-US" sz="2000" dirty="0">
                          <a:effectLst/>
                        </a:rPr>
                        <a:t>Criteria</a:t>
                      </a:r>
                      <a:endParaRPr lang="en-US" sz="2000" dirty="0">
                        <a:effectLst/>
                        <a:latin typeface="Calibri"/>
                        <a:ea typeface="Malgun Gothic"/>
                        <a:cs typeface="Times New Roman"/>
                      </a:endParaRPr>
                    </a:p>
                  </a:txBody>
                  <a:tcPr marL="68580" marR="68580" marT="0" marB="0" anchor="ctr"/>
                </a:tc>
                <a:tc>
                  <a:txBody>
                    <a:bodyPr/>
                    <a:lstStyle/>
                    <a:p>
                      <a:pPr marL="0" marR="0" algn="ctr">
                        <a:lnSpc>
                          <a:spcPct val="115000"/>
                        </a:lnSpc>
                        <a:spcBef>
                          <a:spcPts val="0"/>
                        </a:spcBef>
                        <a:spcAft>
                          <a:spcPts val="0"/>
                        </a:spcAft>
                      </a:pPr>
                      <a:r>
                        <a:rPr lang="en-US" sz="2000">
                          <a:effectLst/>
                        </a:rPr>
                        <a:t>Weight</a:t>
                      </a:r>
                      <a:br>
                        <a:rPr lang="en-US" sz="2000">
                          <a:effectLst/>
                        </a:rPr>
                      </a:br>
                      <a:r>
                        <a:rPr lang="en-US" sz="2000">
                          <a:effectLst/>
                        </a:rPr>
                        <a:t>(W)</a:t>
                      </a:r>
                      <a:endParaRPr lang="en-US" sz="2000">
                        <a:effectLst/>
                        <a:latin typeface="Calibri"/>
                        <a:ea typeface="Malgun Gothic"/>
                        <a:cs typeface="Times New Roman"/>
                      </a:endParaRPr>
                    </a:p>
                  </a:txBody>
                  <a:tcPr marL="68580" marR="68580" marT="0" marB="0" anchor="ctr"/>
                </a:tc>
                <a:tc gridSpan="2">
                  <a:txBody>
                    <a:bodyPr/>
                    <a:lstStyle/>
                    <a:p>
                      <a:pPr marL="0" marR="0" algn="ctr">
                        <a:lnSpc>
                          <a:spcPct val="115000"/>
                        </a:lnSpc>
                        <a:spcBef>
                          <a:spcPts val="0"/>
                        </a:spcBef>
                        <a:spcAft>
                          <a:spcPts val="0"/>
                        </a:spcAft>
                      </a:pPr>
                      <a:r>
                        <a:rPr lang="en-US" sz="2000" dirty="0">
                          <a:effectLst/>
                        </a:rPr>
                        <a:t>RUP</a:t>
                      </a:r>
                      <a:endParaRPr lang="en-US" sz="2000" dirty="0">
                        <a:effectLst/>
                        <a:latin typeface="Calibri"/>
                        <a:ea typeface="Malgun Gothic"/>
                        <a:cs typeface="Times New Roman"/>
                      </a:endParaRPr>
                    </a:p>
                  </a:txBody>
                  <a:tcPr marL="68580" marR="68580" marT="0" marB="0" anchor="ctr"/>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AUP</a:t>
                      </a:r>
                      <a:endParaRPr lang="en-US" sz="2000">
                        <a:effectLst/>
                        <a:latin typeface="Calibri"/>
                        <a:ea typeface="Malgun Gothic"/>
                        <a:cs typeface="Times New Roman"/>
                      </a:endParaRPr>
                    </a:p>
                  </a:txBody>
                  <a:tcPr marL="68580" marR="68580" marT="0" marB="0" anchor="ctr"/>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OUP</a:t>
                      </a:r>
                      <a:endParaRPr lang="en-US" sz="2000">
                        <a:effectLst/>
                        <a:latin typeface="Calibri"/>
                        <a:ea typeface="Malgun Gothic"/>
                        <a:cs typeface="Times New Roman"/>
                      </a:endParaRPr>
                    </a:p>
                  </a:txBody>
                  <a:tcPr marL="68580" marR="68580" marT="0" marB="0" anchor="ctr"/>
                </a:tc>
                <a:tc hMerge="1">
                  <a:txBody>
                    <a:bodyPr/>
                    <a:lstStyle/>
                    <a:p>
                      <a:endParaRPr lang="en-US"/>
                    </a:p>
                  </a:txBody>
                  <a:tcPr/>
                </a:tc>
              </a:tr>
              <a:tr h="368562">
                <a:tc>
                  <a:txBody>
                    <a:bodyPr/>
                    <a:lstStyle/>
                    <a:p>
                      <a:pPr marL="0" marR="0">
                        <a:lnSpc>
                          <a:spcPct val="115000"/>
                        </a:lnSpc>
                        <a:spcBef>
                          <a:spcPts val="0"/>
                        </a:spcBef>
                        <a:spcAft>
                          <a:spcPts val="0"/>
                        </a:spcAft>
                      </a:pPr>
                      <a:r>
                        <a:rPr lang="en-US" sz="2000">
                          <a:effectLst/>
                        </a:rPr>
                        <a:t>Traceability</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dirty="0">
                          <a:effectLst/>
                        </a:rPr>
                        <a:t>3</a:t>
                      </a:r>
                      <a:endParaRPr lang="en-US" sz="2000" dirty="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5</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15</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3</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9</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5</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15</a:t>
                      </a:r>
                      <a:endParaRPr lang="en-US" sz="2000">
                        <a:effectLst/>
                        <a:latin typeface="Calibri"/>
                        <a:ea typeface="Malgun Gothic"/>
                        <a:cs typeface="Times New Roman"/>
                      </a:endParaRPr>
                    </a:p>
                  </a:txBody>
                  <a:tcPr marL="68580" marR="68580" marT="0" marB="0" anchor="b"/>
                </a:tc>
              </a:tr>
              <a:tr h="368562">
                <a:tc>
                  <a:txBody>
                    <a:bodyPr/>
                    <a:lstStyle/>
                    <a:p>
                      <a:pPr marL="0" marR="0">
                        <a:lnSpc>
                          <a:spcPct val="115000"/>
                        </a:lnSpc>
                        <a:spcBef>
                          <a:spcPts val="0"/>
                        </a:spcBef>
                        <a:spcAft>
                          <a:spcPts val="0"/>
                        </a:spcAft>
                      </a:pPr>
                      <a:r>
                        <a:rPr lang="en-US" sz="2000">
                          <a:effectLst/>
                        </a:rPr>
                        <a:t>Architecture</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dirty="0">
                          <a:effectLst/>
                        </a:rPr>
                        <a:t>9</a:t>
                      </a:r>
                      <a:endParaRPr lang="en-US" sz="2000" dirty="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0</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0</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0</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0</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0</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0</a:t>
                      </a:r>
                      <a:endParaRPr lang="en-US" sz="2000">
                        <a:effectLst/>
                        <a:latin typeface="Calibri"/>
                        <a:ea typeface="Malgun Gothic"/>
                        <a:cs typeface="Times New Roman"/>
                      </a:endParaRPr>
                    </a:p>
                  </a:txBody>
                  <a:tcPr marL="68580" marR="68580" marT="0" marB="0" anchor="b"/>
                </a:tc>
              </a:tr>
              <a:tr h="368562">
                <a:tc>
                  <a:txBody>
                    <a:bodyPr/>
                    <a:lstStyle/>
                    <a:p>
                      <a:pPr marL="0" marR="0">
                        <a:lnSpc>
                          <a:spcPct val="115000"/>
                        </a:lnSpc>
                        <a:spcBef>
                          <a:spcPts val="0"/>
                        </a:spcBef>
                        <a:spcAft>
                          <a:spcPts val="0"/>
                        </a:spcAft>
                      </a:pPr>
                      <a:r>
                        <a:rPr lang="en-US" sz="2000">
                          <a:effectLst/>
                        </a:rPr>
                        <a:t>Tools</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dirty="0">
                          <a:effectLst/>
                        </a:rPr>
                        <a:t>3</a:t>
                      </a:r>
                      <a:endParaRPr lang="en-US" sz="2000" dirty="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5</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15</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3</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9</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4</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12</a:t>
                      </a:r>
                      <a:endParaRPr lang="en-US" sz="2000">
                        <a:effectLst/>
                        <a:latin typeface="Calibri"/>
                        <a:ea typeface="Malgun Gothic"/>
                        <a:cs typeface="Times New Roman"/>
                      </a:endParaRPr>
                    </a:p>
                  </a:txBody>
                  <a:tcPr marL="68580" marR="68580" marT="0" marB="0" anchor="b"/>
                </a:tc>
              </a:tr>
              <a:tr h="368562">
                <a:tc>
                  <a:txBody>
                    <a:bodyPr/>
                    <a:lstStyle/>
                    <a:p>
                      <a:pPr marL="0" marR="0">
                        <a:lnSpc>
                          <a:spcPct val="115000"/>
                        </a:lnSpc>
                        <a:spcBef>
                          <a:spcPts val="0"/>
                        </a:spcBef>
                        <a:spcAft>
                          <a:spcPts val="0"/>
                        </a:spcAft>
                      </a:pPr>
                      <a:r>
                        <a:rPr lang="en-US" sz="2000">
                          <a:effectLst/>
                        </a:rPr>
                        <a:t>Metrics</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dirty="0">
                          <a:effectLst/>
                        </a:rPr>
                        <a:t>9</a:t>
                      </a:r>
                      <a:endParaRPr lang="en-US" sz="2000" dirty="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dirty="0">
                          <a:effectLst/>
                        </a:rPr>
                        <a:t>7</a:t>
                      </a:r>
                      <a:endParaRPr lang="en-US" sz="2000" dirty="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63</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5</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45</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5</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45</a:t>
                      </a:r>
                      <a:endParaRPr lang="en-US" sz="2000">
                        <a:effectLst/>
                        <a:latin typeface="Calibri"/>
                        <a:ea typeface="Malgun Gothic"/>
                        <a:cs typeface="Times New Roman"/>
                      </a:endParaRPr>
                    </a:p>
                  </a:txBody>
                  <a:tcPr marL="68580" marR="68580" marT="0" marB="0" anchor="b"/>
                </a:tc>
              </a:tr>
              <a:tr h="368562">
                <a:tc>
                  <a:txBody>
                    <a:bodyPr/>
                    <a:lstStyle/>
                    <a:p>
                      <a:pPr marL="0" marR="0">
                        <a:lnSpc>
                          <a:spcPct val="115000"/>
                        </a:lnSpc>
                        <a:spcBef>
                          <a:spcPts val="0"/>
                        </a:spcBef>
                        <a:spcAft>
                          <a:spcPts val="0"/>
                        </a:spcAft>
                      </a:pPr>
                      <a:r>
                        <a:rPr lang="en-US" sz="2000">
                          <a:effectLst/>
                        </a:rPr>
                        <a:t>Documentation</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3</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dirty="0">
                          <a:effectLst/>
                        </a:rPr>
                        <a:t>5</a:t>
                      </a:r>
                      <a:endParaRPr lang="en-US" sz="2000" dirty="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15</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7</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21</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9</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27</a:t>
                      </a:r>
                      <a:endParaRPr lang="en-US" sz="2000">
                        <a:effectLst/>
                        <a:latin typeface="Calibri"/>
                        <a:ea typeface="Malgun Gothic"/>
                        <a:cs typeface="Times New Roman"/>
                      </a:endParaRPr>
                    </a:p>
                  </a:txBody>
                  <a:tcPr marL="68580" marR="68580" marT="0" marB="0" anchor="b"/>
                </a:tc>
              </a:tr>
              <a:tr h="368562">
                <a:tc>
                  <a:txBody>
                    <a:bodyPr/>
                    <a:lstStyle/>
                    <a:p>
                      <a:pPr marL="0" marR="0">
                        <a:lnSpc>
                          <a:spcPct val="115000"/>
                        </a:lnSpc>
                        <a:spcBef>
                          <a:spcPts val="0"/>
                        </a:spcBef>
                        <a:spcAft>
                          <a:spcPts val="0"/>
                        </a:spcAft>
                      </a:pPr>
                      <a:r>
                        <a:rPr lang="en-US" sz="2000">
                          <a:effectLst/>
                        </a:rPr>
                        <a:t>Lack of Overhead</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7</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dirty="0">
                          <a:effectLst/>
                        </a:rPr>
                        <a:t>1</a:t>
                      </a:r>
                      <a:endParaRPr lang="en-US" sz="2000" dirty="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7</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7</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49</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5</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35</a:t>
                      </a:r>
                      <a:endParaRPr lang="en-US" sz="2000">
                        <a:effectLst/>
                        <a:latin typeface="Calibri"/>
                        <a:ea typeface="Malgun Gothic"/>
                        <a:cs typeface="Times New Roman"/>
                      </a:endParaRPr>
                    </a:p>
                  </a:txBody>
                  <a:tcPr marL="68580" marR="68580" marT="0" marB="0" anchor="b"/>
                </a:tc>
              </a:tr>
              <a:tr h="368562">
                <a:tc>
                  <a:txBody>
                    <a:bodyPr/>
                    <a:lstStyle/>
                    <a:p>
                      <a:pPr marL="0" marR="0">
                        <a:lnSpc>
                          <a:spcPct val="115000"/>
                        </a:lnSpc>
                        <a:spcBef>
                          <a:spcPts val="0"/>
                        </a:spcBef>
                        <a:spcAft>
                          <a:spcPts val="0"/>
                        </a:spcAft>
                      </a:pPr>
                      <a:r>
                        <a:rPr lang="en-US" sz="2000">
                          <a:effectLst/>
                        </a:rPr>
                        <a:t>Risk Control</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dirty="0">
                          <a:effectLst/>
                        </a:rPr>
                        <a:t>5</a:t>
                      </a:r>
                      <a:endParaRPr lang="en-US" sz="2000" dirty="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dirty="0">
                          <a:effectLst/>
                        </a:rPr>
                        <a:t>7</a:t>
                      </a:r>
                      <a:endParaRPr lang="en-US" sz="2000" dirty="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35</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5</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25</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5</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25</a:t>
                      </a:r>
                      <a:endParaRPr lang="en-US" sz="2000">
                        <a:effectLst/>
                        <a:latin typeface="Calibri"/>
                        <a:ea typeface="Malgun Gothic"/>
                        <a:cs typeface="Times New Roman"/>
                      </a:endParaRPr>
                    </a:p>
                  </a:txBody>
                  <a:tcPr marL="68580" marR="68580" marT="0" marB="0" anchor="b"/>
                </a:tc>
              </a:tr>
              <a:tr h="629653">
                <a:tc>
                  <a:txBody>
                    <a:bodyPr/>
                    <a:lstStyle/>
                    <a:p>
                      <a:pPr marL="0" marR="0">
                        <a:lnSpc>
                          <a:spcPct val="115000"/>
                        </a:lnSpc>
                        <a:spcBef>
                          <a:spcPts val="0"/>
                        </a:spcBef>
                        <a:spcAft>
                          <a:spcPts val="0"/>
                        </a:spcAft>
                      </a:pPr>
                      <a:r>
                        <a:rPr lang="en-US" sz="2000">
                          <a:effectLst/>
                        </a:rPr>
                        <a:t>Stakeholder Involvement</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dirty="0">
                          <a:effectLst/>
                        </a:rPr>
                        <a:t>5</a:t>
                      </a:r>
                      <a:endParaRPr lang="en-US" sz="2000" dirty="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dirty="0">
                          <a:effectLst/>
                        </a:rPr>
                        <a:t>7</a:t>
                      </a:r>
                      <a:endParaRPr lang="en-US" sz="2000" dirty="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35</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5</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25</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7</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35</a:t>
                      </a:r>
                      <a:endParaRPr lang="en-US" sz="2000">
                        <a:effectLst/>
                        <a:latin typeface="Calibri"/>
                        <a:ea typeface="Malgun Gothic"/>
                        <a:cs typeface="Times New Roman"/>
                      </a:endParaRPr>
                    </a:p>
                  </a:txBody>
                  <a:tcPr marL="68580" marR="68580" marT="0" marB="0" anchor="b"/>
                </a:tc>
              </a:tr>
              <a:tr h="368562">
                <a:tc>
                  <a:txBody>
                    <a:bodyPr/>
                    <a:lstStyle/>
                    <a:p>
                      <a:pPr marL="0" marR="0">
                        <a:lnSpc>
                          <a:spcPct val="115000"/>
                        </a:lnSpc>
                        <a:spcBef>
                          <a:spcPts val="0"/>
                        </a:spcBef>
                        <a:spcAft>
                          <a:spcPts val="0"/>
                        </a:spcAft>
                      </a:pPr>
                      <a:r>
                        <a:rPr lang="en-US" sz="2000">
                          <a:effectLst/>
                        </a:rPr>
                        <a:t>Total</a:t>
                      </a:r>
                      <a:endParaRPr lang="en-US" sz="2000">
                        <a:effectLst/>
                        <a:latin typeface="Calibri"/>
                        <a:ea typeface="Malgun Gothic"/>
                        <a:cs typeface="Times New Roman"/>
                      </a:endParaRPr>
                    </a:p>
                  </a:txBody>
                  <a:tcPr marL="68580" marR="68580" marT="0" marB="0" anchor="b"/>
                </a:tc>
                <a:tc>
                  <a:txBody>
                    <a:bodyPr/>
                    <a:lstStyle/>
                    <a:p>
                      <a:pPr marL="0" marR="0">
                        <a:lnSpc>
                          <a:spcPct val="115000"/>
                        </a:lnSpc>
                        <a:spcBef>
                          <a:spcPts val="0"/>
                        </a:spcBef>
                        <a:spcAft>
                          <a:spcPts val="0"/>
                        </a:spcAft>
                      </a:pPr>
                      <a:r>
                        <a:rPr lang="en-US" sz="2000" dirty="0">
                          <a:effectLst/>
                        </a:rPr>
                        <a:t> </a:t>
                      </a:r>
                      <a:endParaRPr lang="en-US" sz="2000" dirty="0">
                        <a:effectLst/>
                        <a:latin typeface="Calibri"/>
                        <a:ea typeface="Malgun Gothic"/>
                        <a:cs typeface="Times New Roman"/>
                      </a:endParaRPr>
                    </a:p>
                  </a:txBody>
                  <a:tcPr marL="68580" marR="68580" marT="0" marB="0" anchor="b"/>
                </a:tc>
                <a:tc>
                  <a:txBody>
                    <a:bodyPr/>
                    <a:lstStyle/>
                    <a:p>
                      <a:pPr marL="0" marR="0">
                        <a:lnSpc>
                          <a:spcPct val="115000"/>
                        </a:lnSpc>
                        <a:spcBef>
                          <a:spcPts val="0"/>
                        </a:spcBef>
                        <a:spcAft>
                          <a:spcPts val="0"/>
                        </a:spcAft>
                      </a:pPr>
                      <a:r>
                        <a:rPr lang="en-US" sz="2000">
                          <a:effectLst/>
                        </a:rPr>
                        <a:t> </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185</a:t>
                      </a:r>
                      <a:endParaRPr lang="en-US" sz="2000">
                        <a:effectLst/>
                        <a:latin typeface="Calibri"/>
                        <a:ea typeface="Malgun Gothic"/>
                        <a:cs typeface="Times New Roman"/>
                      </a:endParaRPr>
                    </a:p>
                  </a:txBody>
                  <a:tcPr marL="68580" marR="68580" marT="0" marB="0" anchor="b"/>
                </a:tc>
                <a:tc>
                  <a:txBody>
                    <a:bodyPr/>
                    <a:lstStyle/>
                    <a:p>
                      <a:pPr marL="0" marR="0">
                        <a:lnSpc>
                          <a:spcPct val="115000"/>
                        </a:lnSpc>
                        <a:spcBef>
                          <a:spcPts val="0"/>
                        </a:spcBef>
                        <a:spcAft>
                          <a:spcPts val="0"/>
                        </a:spcAft>
                      </a:pPr>
                      <a:r>
                        <a:rPr lang="en-US" sz="2000">
                          <a:effectLst/>
                        </a:rPr>
                        <a:t> </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a:effectLst/>
                        </a:rPr>
                        <a:t>183</a:t>
                      </a:r>
                      <a:endParaRPr lang="en-US" sz="2000">
                        <a:effectLst/>
                        <a:latin typeface="Calibri"/>
                        <a:ea typeface="Malgun Gothic"/>
                        <a:cs typeface="Times New Roman"/>
                      </a:endParaRPr>
                    </a:p>
                  </a:txBody>
                  <a:tcPr marL="68580" marR="68580" marT="0" marB="0" anchor="b"/>
                </a:tc>
                <a:tc>
                  <a:txBody>
                    <a:bodyPr/>
                    <a:lstStyle/>
                    <a:p>
                      <a:pPr marL="0" marR="0">
                        <a:lnSpc>
                          <a:spcPct val="115000"/>
                        </a:lnSpc>
                        <a:spcBef>
                          <a:spcPts val="0"/>
                        </a:spcBef>
                        <a:spcAft>
                          <a:spcPts val="0"/>
                        </a:spcAft>
                      </a:pPr>
                      <a:r>
                        <a:rPr lang="en-US" sz="2000">
                          <a:effectLst/>
                        </a:rPr>
                        <a:t> </a:t>
                      </a:r>
                      <a:endParaRPr lang="en-US" sz="2000">
                        <a:effectLst/>
                        <a:latin typeface="Calibri"/>
                        <a:ea typeface="Malgun Gothic"/>
                        <a:cs typeface="Times New Roman"/>
                      </a:endParaRPr>
                    </a:p>
                  </a:txBody>
                  <a:tcPr marL="68580" marR="68580" marT="0" marB="0" anchor="b"/>
                </a:tc>
                <a:tc>
                  <a:txBody>
                    <a:bodyPr/>
                    <a:lstStyle/>
                    <a:p>
                      <a:pPr marL="0" marR="0" algn="r">
                        <a:lnSpc>
                          <a:spcPct val="115000"/>
                        </a:lnSpc>
                        <a:spcBef>
                          <a:spcPts val="0"/>
                        </a:spcBef>
                        <a:spcAft>
                          <a:spcPts val="0"/>
                        </a:spcAft>
                      </a:pPr>
                      <a:r>
                        <a:rPr lang="en-US" sz="2000" dirty="0">
                          <a:effectLst/>
                        </a:rPr>
                        <a:t>194</a:t>
                      </a:r>
                      <a:endParaRPr lang="en-US" sz="2000" dirty="0">
                        <a:effectLst/>
                        <a:latin typeface="Calibri"/>
                        <a:ea typeface="Malgun Gothic"/>
                        <a:cs typeface="Times New Roman"/>
                      </a:endParaRPr>
                    </a:p>
                  </a:txBody>
                  <a:tcPr marL="68580" marR="68580" marT="0" marB="0" anchor="b"/>
                </a:tc>
              </a:tr>
            </a:tbl>
          </a:graphicData>
        </a:graphic>
      </p:graphicFrame>
    </p:spTree>
    <p:extLst>
      <p:ext uri="{BB962C8B-B14F-4D97-AF65-F5344CB8AC3E}">
        <p14:creationId xmlns:p14="http://schemas.microsoft.com/office/powerpoint/2010/main" val="4639179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helping us?</a:t>
            </a:r>
            <a:endParaRPr lang="en-US" dirty="0"/>
          </a:p>
        </p:txBody>
      </p:sp>
      <p:sp>
        <p:nvSpPr>
          <p:cNvPr id="7" name="내용 개체 틀 6"/>
          <p:cNvSpPr>
            <a:spLocks noGrp="1"/>
          </p:cNvSpPr>
          <p:nvPr>
            <p:ph idx="1"/>
          </p:nvPr>
        </p:nvSpPr>
        <p:spPr/>
        <p:txBody>
          <a:bodyPr/>
          <a:lstStyle/>
          <a:p>
            <a:endParaRPr lang="en-US"/>
          </a:p>
        </p:txBody>
      </p:sp>
      <p:sp>
        <p:nvSpPr>
          <p:cNvPr id="6" name="슬라이드 번호 개체 틀 5"/>
          <p:cNvSpPr>
            <a:spLocks noGrp="1"/>
          </p:cNvSpPr>
          <p:nvPr>
            <p:ph type="sldNum" sz="quarter" idx="12"/>
          </p:nvPr>
        </p:nvSpPr>
        <p:spPr/>
        <p:txBody>
          <a:bodyPr/>
          <a:lstStyle/>
          <a:p>
            <a:fld id="{C8543539-7BAA-46DC-B70F-B410051F05C1}" type="slidenum">
              <a:rPr lang="en-US" smtClean="0"/>
              <a:pPr/>
              <a:t>69</a:t>
            </a:fld>
            <a:endParaRPr lang="en-US" dirty="0"/>
          </a:p>
        </p:txBody>
      </p:sp>
      <p:graphicFrame>
        <p:nvGraphicFramePr>
          <p:cNvPr id="5" name="Chart 4"/>
          <p:cNvGraphicFramePr>
            <a:graphicFrameLocks/>
          </p:cNvGraphicFramePr>
          <p:nvPr>
            <p:extLst>
              <p:ext uri="{D42A27DB-BD31-4B8C-83A1-F6EECF244321}">
                <p14:modId xmlns:p14="http://schemas.microsoft.com/office/powerpoint/2010/main" val="973231446"/>
              </p:ext>
            </p:extLst>
          </p:nvPr>
        </p:nvGraphicFramePr>
        <p:xfrm>
          <a:off x="838200" y="1600200"/>
          <a:ext cx="7467600" cy="4419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548546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Problem Overview</a:t>
            </a:r>
            <a:endParaRPr lang="en-US" dirty="0"/>
          </a:p>
        </p:txBody>
      </p:sp>
      <p:sp>
        <p:nvSpPr>
          <p:cNvPr id="8" name="슬라이드 번호 개체 틀 7"/>
          <p:cNvSpPr>
            <a:spLocks noGrp="1"/>
          </p:cNvSpPr>
          <p:nvPr>
            <p:ph type="sldNum" sz="quarter" idx="12"/>
          </p:nvPr>
        </p:nvSpPr>
        <p:spPr/>
        <p:txBody>
          <a:bodyPr/>
          <a:lstStyle/>
          <a:p>
            <a:fld id="{C8543539-7BAA-46DC-B70F-B410051F05C1}" type="slidenum">
              <a:rPr lang="en-US" smtClean="0"/>
              <a:pPr/>
              <a:t>7</a:t>
            </a:fld>
            <a:endParaRPr lang="en-US" dirty="0"/>
          </a:p>
        </p:txBody>
      </p:sp>
      <p:sp>
        <p:nvSpPr>
          <p:cNvPr id="9" name="갈매기형 수장 8"/>
          <p:cNvSpPr/>
          <p:nvPr/>
        </p:nvSpPr>
        <p:spPr>
          <a:xfrm>
            <a:off x="12032"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Overview</a:t>
            </a:r>
            <a:endParaRPr lang="en-US" sz="1400" b="1" dirty="0">
              <a:solidFill>
                <a:schemeClr val="bg1"/>
              </a:solidFill>
            </a:endParaRPr>
          </a:p>
        </p:txBody>
      </p:sp>
      <p:pic>
        <p:nvPicPr>
          <p:cNvPr id="1761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665" y="1676400"/>
            <a:ext cx="8203262" cy="440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en-US" dirty="0" smtClean="0"/>
              <a:t>Roles and Responsibilities</a:t>
            </a:r>
            <a:endParaRPr lang="en-US" dirty="0"/>
          </a:p>
        </p:txBody>
      </p:sp>
      <p:sp>
        <p:nvSpPr>
          <p:cNvPr id="6" name="내용 개체 틀 5"/>
          <p:cNvSpPr>
            <a:spLocks noGrp="1"/>
          </p:cNvSpPr>
          <p:nvPr>
            <p:ph idx="1"/>
          </p:nvPr>
        </p:nvSpPr>
        <p:spPr/>
        <p:txBody>
          <a:bodyPr/>
          <a:lstStyle/>
          <a:p>
            <a:endParaRPr lang="en-US"/>
          </a:p>
        </p:txBody>
      </p:sp>
      <p:sp>
        <p:nvSpPr>
          <p:cNvPr id="4" name="슬라이드 번호 개체 틀 3"/>
          <p:cNvSpPr>
            <a:spLocks noGrp="1"/>
          </p:cNvSpPr>
          <p:nvPr>
            <p:ph type="sldNum" sz="quarter" idx="12"/>
          </p:nvPr>
        </p:nvSpPr>
        <p:spPr/>
        <p:txBody>
          <a:bodyPr/>
          <a:lstStyle/>
          <a:p>
            <a:fld id="{C8543539-7BAA-46DC-B70F-B410051F05C1}" type="slidenum">
              <a:rPr lang="en-US" smtClean="0"/>
              <a:pPr/>
              <a:t>70</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47622639"/>
              </p:ext>
            </p:extLst>
          </p:nvPr>
        </p:nvGraphicFramePr>
        <p:xfrm>
          <a:off x="990600" y="990600"/>
          <a:ext cx="7239000" cy="5682679"/>
        </p:xfrm>
        <a:graphic>
          <a:graphicData uri="http://schemas.openxmlformats.org/drawingml/2006/table">
            <a:tbl>
              <a:tblPr firstRow="1" firstCol="1" bandRow="1">
                <a:tableStyleId>{3B4B98B0-60AC-42C2-AFA5-B58CD77FA1E5}</a:tableStyleId>
              </a:tblPr>
              <a:tblGrid>
                <a:gridCol w="1365057"/>
                <a:gridCol w="4866688"/>
                <a:gridCol w="1007255"/>
              </a:tblGrid>
              <a:tr h="632886">
                <a:tc>
                  <a:txBody>
                    <a:bodyPr/>
                    <a:lstStyle/>
                    <a:p>
                      <a:pPr marL="0" marR="0">
                        <a:lnSpc>
                          <a:spcPct val="115000"/>
                        </a:lnSpc>
                        <a:spcBef>
                          <a:spcPts val="0"/>
                        </a:spcBef>
                        <a:spcAft>
                          <a:spcPts val="0"/>
                        </a:spcAft>
                      </a:pPr>
                      <a:r>
                        <a:rPr lang="en-US" sz="1000" dirty="0">
                          <a:effectLst/>
                        </a:rPr>
                        <a:t>Planning Manager</a:t>
                      </a:r>
                      <a:endParaRPr lang="en-US" sz="1000" b="0" dirty="0">
                        <a:effectLst/>
                        <a:latin typeface="Calibri"/>
                        <a:ea typeface="Malgun Gothic"/>
                        <a:cs typeface="Times New Roman"/>
                      </a:endParaRPr>
                    </a:p>
                  </a:txBody>
                  <a:tcPr marL="69001" marR="69001" marT="43200" marB="43200"/>
                </a:tc>
                <a:tc>
                  <a:txBody>
                    <a:bodyPr/>
                    <a:lstStyle/>
                    <a:p>
                      <a:pPr marL="342900" marR="0" lvl="0" indent="-342900">
                        <a:lnSpc>
                          <a:spcPct val="115000"/>
                        </a:lnSpc>
                        <a:spcBef>
                          <a:spcPts val="0"/>
                        </a:spcBef>
                        <a:spcAft>
                          <a:spcPts val="0"/>
                        </a:spcAft>
                        <a:buFont typeface="Cambria"/>
                        <a:buChar char="-"/>
                      </a:pPr>
                      <a:r>
                        <a:rPr lang="en-US" sz="1000" dirty="0">
                          <a:effectLst/>
                        </a:rPr>
                        <a:t>Lead project plan and iteration plan meetings</a:t>
                      </a:r>
                    </a:p>
                    <a:p>
                      <a:pPr marL="342900" marR="0" lvl="0" indent="-342900">
                        <a:lnSpc>
                          <a:spcPct val="115000"/>
                        </a:lnSpc>
                        <a:spcBef>
                          <a:spcPts val="0"/>
                        </a:spcBef>
                        <a:spcAft>
                          <a:spcPts val="0"/>
                        </a:spcAft>
                        <a:buFont typeface="Cambria"/>
                        <a:buChar char="-"/>
                      </a:pPr>
                      <a:r>
                        <a:rPr lang="en-US" sz="1000" dirty="0">
                          <a:effectLst/>
                        </a:rPr>
                        <a:t>Allocate work items from iteration plan</a:t>
                      </a:r>
                    </a:p>
                    <a:p>
                      <a:pPr marL="342900" marR="0" lvl="0" indent="-342900">
                        <a:lnSpc>
                          <a:spcPct val="115000"/>
                        </a:lnSpc>
                        <a:spcBef>
                          <a:spcPts val="0"/>
                        </a:spcBef>
                        <a:spcAft>
                          <a:spcPts val="0"/>
                        </a:spcAft>
                        <a:buFont typeface="Cambria"/>
                        <a:buChar char="-"/>
                      </a:pPr>
                      <a:r>
                        <a:rPr lang="en-US" sz="1000" dirty="0">
                          <a:effectLst/>
                        </a:rPr>
                        <a:t>Schedule status meeting and prepare agenda</a:t>
                      </a:r>
                      <a:endParaRPr lang="en-US" sz="1000" b="0" dirty="0">
                        <a:effectLst/>
                        <a:latin typeface="Calibri"/>
                        <a:ea typeface="Malgun Gothic"/>
                        <a:cs typeface="Times New Roman"/>
                      </a:endParaRPr>
                    </a:p>
                  </a:txBody>
                  <a:tcPr marL="69001" marR="69001" marT="43200" marB="43200"/>
                </a:tc>
                <a:tc>
                  <a:txBody>
                    <a:bodyPr/>
                    <a:lstStyle/>
                    <a:p>
                      <a:pPr marL="0" marR="0">
                        <a:lnSpc>
                          <a:spcPct val="115000"/>
                        </a:lnSpc>
                        <a:spcBef>
                          <a:spcPts val="0"/>
                        </a:spcBef>
                        <a:spcAft>
                          <a:spcPts val="0"/>
                        </a:spcAft>
                      </a:pPr>
                      <a:r>
                        <a:rPr lang="en-US" sz="1000" dirty="0" smtClean="0">
                          <a:effectLst/>
                        </a:rPr>
                        <a:t>Josh</a:t>
                      </a:r>
                      <a:endParaRPr lang="en-US" sz="1000" b="0" dirty="0">
                        <a:effectLst/>
                        <a:latin typeface="Calibri"/>
                        <a:ea typeface="Malgun Gothic"/>
                        <a:cs typeface="Times New Roman"/>
                      </a:endParaRPr>
                    </a:p>
                  </a:txBody>
                  <a:tcPr marL="69001" marR="69001" marT="43200" marB="43200"/>
                </a:tc>
              </a:tr>
              <a:tr h="997209">
                <a:tc>
                  <a:txBody>
                    <a:bodyPr/>
                    <a:lstStyle/>
                    <a:p>
                      <a:pPr marL="0" marR="0">
                        <a:lnSpc>
                          <a:spcPct val="115000"/>
                        </a:lnSpc>
                        <a:spcBef>
                          <a:spcPts val="0"/>
                        </a:spcBef>
                        <a:spcAft>
                          <a:spcPts val="0"/>
                        </a:spcAft>
                      </a:pPr>
                      <a:r>
                        <a:rPr lang="en-US" sz="1000">
                          <a:effectLst/>
                        </a:rPr>
                        <a:t>Risk Manager</a:t>
                      </a:r>
                      <a:endParaRPr lang="en-US" sz="1000" b="0">
                        <a:effectLst/>
                        <a:latin typeface="Calibri"/>
                        <a:ea typeface="Malgun Gothic"/>
                        <a:cs typeface="Times New Roman"/>
                      </a:endParaRPr>
                    </a:p>
                  </a:txBody>
                  <a:tcPr marL="69001" marR="69001" marT="43200" marB="43200"/>
                </a:tc>
                <a:tc>
                  <a:txBody>
                    <a:bodyPr/>
                    <a:lstStyle/>
                    <a:p>
                      <a:pPr marL="342900" marR="0" lvl="0" indent="-342900">
                        <a:lnSpc>
                          <a:spcPct val="115000"/>
                        </a:lnSpc>
                        <a:spcBef>
                          <a:spcPts val="0"/>
                        </a:spcBef>
                        <a:spcAft>
                          <a:spcPts val="0"/>
                        </a:spcAft>
                        <a:buFont typeface="Cambria"/>
                        <a:buChar char="-"/>
                      </a:pPr>
                      <a:r>
                        <a:rPr lang="en-US" sz="1000" dirty="0">
                          <a:effectLst/>
                        </a:rPr>
                        <a:t>Lead risk identification, analysis, tracking and control</a:t>
                      </a:r>
                    </a:p>
                    <a:p>
                      <a:pPr marL="342900" marR="0" lvl="0" indent="-342900">
                        <a:lnSpc>
                          <a:spcPct val="115000"/>
                        </a:lnSpc>
                        <a:spcBef>
                          <a:spcPts val="0"/>
                        </a:spcBef>
                        <a:spcAft>
                          <a:spcPts val="0"/>
                        </a:spcAft>
                        <a:buFont typeface="Cambria"/>
                        <a:buChar char="-"/>
                      </a:pPr>
                      <a:r>
                        <a:rPr lang="en-US" sz="1000" dirty="0">
                          <a:effectLst/>
                        </a:rPr>
                        <a:t>Create and monitor risk mitigation actions</a:t>
                      </a:r>
                    </a:p>
                    <a:p>
                      <a:pPr marL="342900" marR="0" lvl="0" indent="-342900">
                        <a:lnSpc>
                          <a:spcPct val="115000"/>
                        </a:lnSpc>
                        <a:spcBef>
                          <a:spcPts val="0"/>
                        </a:spcBef>
                        <a:spcAft>
                          <a:spcPts val="0"/>
                        </a:spcAft>
                        <a:buFont typeface="Cambria"/>
                        <a:buChar char="-"/>
                      </a:pPr>
                      <a:r>
                        <a:rPr lang="en-US" sz="1000" dirty="0">
                          <a:effectLst/>
                        </a:rPr>
                        <a:t>Lead risk management meeting</a:t>
                      </a:r>
                    </a:p>
                    <a:p>
                      <a:pPr marL="342900" marR="0" lvl="0" indent="-342900">
                        <a:lnSpc>
                          <a:spcPct val="115000"/>
                        </a:lnSpc>
                        <a:spcBef>
                          <a:spcPts val="0"/>
                        </a:spcBef>
                        <a:spcAft>
                          <a:spcPts val="0"/>
                        </a:spcAft>
                        <a:buFont typeface="Cambria"/>
                        <a:buChar char="-"/>
                      </a:pPr>
                      <a:r>
                        <a:rPr lang="en-US" sz="1000" dirty="0">
                          <a:effectLst/>
                        </a:rPr>
                        <a:t>Keep team updated with all the risks</a:t>
                      </a:r>
                      <a:endParaRPr lang="en-US" sz="1000" b="0" dirty="0">
                        <a:effectLst/>
                        <a:latin typeface="Calibri"/>
                        <a:ea typeface="Malgun Gothic"/>
                        <a:cs typeface="Times New Roman"/>
                      </a:endParaRPr>
                    </a:p>
                  </a:txBody>
                  <a:tcPr marL="69001" marR="69001" marT="43200" marB="43200"/>
                </a:tc>
                <a:tc>
                  <a:txBody>
                    <a:bodyPr/>
                    <a:lstStyle/>
                    <a:p>
                      <a:pPr marL="0" marR="0">
                        <a:lnSpc>
                          <a:spcPct val="115000"/>
                        </a:lnSpc>
                        <a:spcBef>
                          <a:spcPts val="0"/>
                        </a:spcBef>
                        <a:spcAft>
                          <a:spcPts val="0"/>
                        </a:spcAft>
                      </a:pPr>
                      <a:r>
                        <a:rPr lang="en-US" sz="1000" dirty="0" smtClean="0">
                          <a:effectLst/>
                        </a:rPr>
                        <a:t>Hafsal</a:t>
                      </a:r>
                      <a:endParaRPr lang="en-US" sz="1000" b="0" dirty="0">
                        <a:effectLst/>
                        <a:latin typeface="Calibri"/>
                        <a:ea typeface="Malgun Gothic"/>
                        <a:cs typeface="Times New Roman"/>
                      </a:endParaRPr>
                    </a:p>
                  </a:txBody>
                  <a:tcPr marL="69001" marR="69001" marT="43200" marB="43200"/>
                </a:tc>
              </a:tr>
              <a:tr h="632886">
                <a:tc>
                  <a:txBody>
                    <a:bodyPr/>
                    <a:lstStyle/>
                    <a:p>
                      <a:pPr marL="0" marR="0">
                        <a:lnSpc>
                          <a:spcPct val="115000"/>
                        </a:lnSpc>
                        <a:spcBef>
                          <a:spcPts val="0"/>
                        </a:spcBef>
                        <a:spcAft>
                          <a:spcPts val="0"/>
                        </a:spcAft>
                      </a:pPr>
                      <a:r>
                        <a:rPr lang="en-US" sz="1000">
                          <a:effectLst/>
                        </a:rPr>
                        <a:t>Process Manager</a:t>
                      </a:r>
                      <a:endParaRPr lang="en-US" sz="1000" b="0">
                        <a:effectLst/>
                        <a:latin typeface="Calibri"/>
                        <a:ea typeface="Malgun Gothic"/>
                        <a:cs typeface="Times New Roman"/>
                      </a:endParaRPr>
                    </a:p>
                  </a:txBody>
                  <a:tcPr marL="69001" marR="69001" marT="43200" marB="43200"/>
                </a:tc>
                <a:tc>
                  <a:txBody>
                    <a:bodyPr/>
                    <a:lstStyle/>
                    <a:p>
                      <a:pPr marL="342900" marR="0" lvl="0" indent="-342900">
                        <a:lnSpc>
                          <a:spcPct val="115000"/>
                        </a:lnSpc>
                        <a:spcBef>
                          <a:spcPts val="0"/>
                        </a:spcBef>
                        <a:spcAft>
                          <a:spcPts val="0"/>
                        </a:spcAft>
                        <a:buFont typeface="Cambria"/>
                        <a:buChar char="-"/>
                      </a:pPr>
                      <a:r>
                        <a:rPr lang="en-US" sz="1000" dirty="0">
                          <a:effectLst/>
                        </a:rPr>
                        <a:t>Lead process framework selection</a:t>
                      </a:r>
                    </a:p>
                    <a:p>
                      <a:pPr marL="342900" marR="0" lvl="0" indent="-342900">
                        <a:lnSpc>
                          <a:spcPct val="115000"/>
                        </a:lnSpc>
                        <a:spcBef>
                          <a:spcPts val="0"/>
                        </a:spcBef>
                        <a:spcAft>
                          <a:spcPts val="0"/>
                        </a:spcAft>
                        <a:buFont typeface="Cambria"/>
                        <a:buChar char="-"/>
                      </a:pPr>
                      <a:r>
                        <a:rPr lang="en-US" sz="1000" dirty="0">
                          <a:effectLst/>
                        </a:rPr>
                        <a:t>Monitor whether the process needs to be tailored</a:t>
                      </a:r>
                      <a:endParaRPr lang="en-US" sz="1000" b="0" dirty="0">
                        <a:effectLst/>
                        <a:latin typeface="Calibri"/>
                        <a:ea typeface="Malgun Gothic"/>
                        <a:cs typeface="Times New Roman"/>
                      </a:endParaRPr>
                    </a:p>
                  </a:txBody>
                  <a:tcPr marL="69001" marR="69001" marT="43200" marB="43200"/>
                </a:tc>
                <a:tc>
                  <a:txBody>
                    <a:bodyPr/>
                    <a:lstStyle/>
                    <a:p>
                      <a:pPr marL="0" marR="0">
                        <a:lnSpc>
                          <a:spcPct val="115000"/>
                        </a:lnSpc>
                        <a:spcBef>
                          <a:spcPts val="0"/>
                        </a:spcBef>
                        <a:spcAft>
                          <a:spcPts val="0"/>
                        </a:spcAft>
                      </a:pPr>
                      <a:r>
                        <a:rPr lang="en-US" sz="1000" dirty="0" err="1" smtClean="0">
                          <a:effectLst/>
                        </a:rPr>
                        <a:t>Jiyeon</a:t>
                      </a:r>
                      <a:endParaRPr lang="en-US" sz="1000" b="0" dirty="0">
                        <a:effectLst/>
                        <a:latin typeface="Calibri"/>
                        <a:ea typeface="Malgun Gothic"/>
                        <a:cs typeface="Times New Roman"/>
                      </a:endParaRPr>
                    </a:p>
                  </a:txBody>
                  <a:tcPr marL="69001" marR="69001" marT="43200" marB="43200"/>
                </a:tc>
              </a:tr>
              <a:tr h="632886">
                <a:tc>
                  <a:txBody>
                    <a:bodyPr/>
                    <a:lstStyle/>
                    <a:p>
                      <a:pPr marL="0" marR="0">
                        <a:lnSpc>
                          <a:spcPct val="115000"/>
                        </a:lnSpc>
                        <a:spcBef>
                          <a:spcPts val="0"/>
                        </a:spcBef>
                        <a:spcAft>
                          <a:spcPts val="0"/>
                        </a:spcAft>
                      </a:pPr>
                      <a:r>
                        <a:rPr lang="en-US" sz="1000">
                          <a:effectLst/>
                        </a:rPr>
                        <a:t>Training Manager</a:t>
                      </a:r>
                      <a:endParaRPr lang="en-US" sz="1000" b="0">
                        <a:effectLst/>
                        <a:latin typeface="Calibri"/>
                        <a:ea typeface="Malgun Gothic"/>
                        <a:cs typeface="Times New Roman"/>
                      </a:endParaRPr>
                    </a:p>
                  </a:txBody>
                  <a:tcPr marL="69001" marR="69001" marT="43200" marB="43200"/>
                </a:tc>
                <a:tc>
                  <a:txBody>
                    <a:bodyPr/>
                    <a:lstStyle/>
                    <a:p>
                      <a:pPr marL="342900" marR="0" lvl="0" indent="-342900">
                        <a:lnSpc>
                          <a:spcPct val="115000"/>
                        </a:lnSpc>
                        <a:spcBef>
                          <a:spcPts val="0"/>
                        </a:spcBef>
                        <a:spcAft>
                          <a:spcPts val="0"/>
                        </a:spcAft>
                        <a:buFont typeface="Cambria"/>
                        <a:buChar char="-"/>
                      </a:pPr>
                      <a:r>
                        <a:rPr lang="en-US" sz="1000" dirty="0">
                          <a:effectLst/>
                        </a:rPr>
                        <a:t>Plan and schedule training</a:t>
                      </a:r>
                    </a:p>
                    <a:p>
                      <a:pPr marL="342900" marR="0" lvl="0" indent="-342900">
                        <a:lnSpc>
                          <a:spcPct val="115000"/>
                        </a:lnSpc>
                        <a:spcBef>
                          <a:spcPts val="0"/>
                        </a:spcBef>
                        <a:spcAft>
                          <a:spcPts val="0"/>
                        </a:spcAft>
                        <a:buFont typeface="Cambria"/>
                        <a:buChar char="-"/>
                      </a:pPr>
                      <a:r>
                        <a:rPr lang="en-US" sz="1000" dirty="0">
                          <a:effectLst/>
                        </a:rPr>
                        <a:t>Execute training</a:t>
                      </a:r>
                    </a:p>
                    <a:p>
                      <a:pPr marL="342900" marR="0" lvl="0" indent="-342900">
                        <a:lnSpc>
                          <a:spcPct val="115000"/>
                        </a:lnSpc>
                        <a:spcBef>
                          <a:spcPts val="0"/>
                        </a:spcBef>
                        <a:spcAft>
                          <a:spcPts val="0"/>
                        </a:spcAft>
                        <a:buFont typeface="Cambria"/>
                        <a:buChar char="-"/>
                      </a:pPr>
                      <a:r>
                        <a:rPr lang="en-US" sz="1000" dirty="0">
                          <a:effectLst/>
                        </a:rPr>
                        <a:t>Evaluate training</a:t>
                      </a:r>
                      <a:endParaRPr lang="en-US" sz="1000" b="0" dirty="0">
                        <a:effectLst/>
                        <a:latin typeface="Calibri"/>
                        <a:ea typeface="Malgun Gothic"/>
                        <a:cs typeface="Times New Roman"/>
                      </a:endParaRPr>
                    </a:p>
                  </a:txBody>
                  <a:tcPr marL="69001" marR="69001" marT="43200" marB="43200"/>
                </a:tc>
                <a:tc>
                  <a:txBody>
                    <a:bodyPr/>
                    <a:lstStyle/>
                    <a:p>
                      <a:pPr marL="0" marR="0">
                        <a:lnSpc>
                          <a:spcPct val="115000"/>
                        </a:lnSpc>
                        <a:spcBef>
                          <a:spcPts val="0"/>
                        </a:spcBef>
                        <a:spcAft>
                          <a:spcPts val="0"/>
                        </a:spcAft>
                      </a:pPr>
                      <a:r>
                        <a:rPr lang="en-US" sz="1000" dirty="0" err="1" smtClean="0">
                          <a:effectLst/>
                        </a:rPr>
                        <a:t>Anket</a:t>
                      </a:r>
                      <a:endParaRPr lang="en-US" sz="1000" b="0" dirty="0">
                        <a:effectLst/>
                        <a:latin typeface="Calibri"/>
                        <a:ea typeface="Malgun Gothic"/>
                        <a:cs typeface="Times New Roman"/>
                      </a:endParaRPr>
                    </a:p>
                  </a:txBody>
                  <a:tcPr marL="69001" marR="69001" marT="43200" marB="43200"/>
                </a:tc>
              </a:tr>
              <a:tr h="815048">
                <a:tc>
                  <a:txBody>
                    <a:bodyPr/>
                    <a:lstStyle/>
                    <a:p>
                      <a:pPr marL="0" marR="0">
                        <a:lnSpc>
                          <a:spcPct val="115000"/>
                        </a:lnSpc>
                        <a:spcBef>
                          <a:spcPts val="0"/>
                        </a:spcBef>
                        <a:spcAft>
                          <a:spcPts val="0"/>
                        </a:spcAft>
                      </a:pPr>
                      <a:r>
                        <a:rPr lang="en-US" sz="1000">
                          <a:effectLst/>
                        </a:rPr>
                        <a:t>Configuration Manager</a:t>
                      </a:r>
                      <a:endParaRPr lang="en-US" sz="1000" b="0">
                        <a:effectLst/>
                        <a:latin typeface="Calibri"/>
                        <a:ea typeface="Malgun Gothic"/>
                        <a:cs typeface="Times New Roman"/>
                      </a:endParaRPr>
                    </a:p>
                  </a:txBody>
                  <a:tcPr marL="69001" marR="69001" marT="43200" marB="43200"/>
                </a:tc>
                <a:tc>
                  <a:txBody>
                    <a:bodyPr/>
                    <a:lstStyle/>
                    <a:p>
                      <a:pPr marL="342900" marR="0" lvl="0" indent="-342900">
                        <a:lnSpc>
                          <a:spcPct val="115000"/>
                        </a:lnSpc>
                        <a:spcBef>
                          <a:spcPts val="0"/>
                        </a:spcBef>
                        <a:spcAft>
                          <a:spcPts val="0"/>
                        </a:spcAft>
                        <a:buFont typeface="Cambria"/>
                        <a:buChar char="-"/>
                      </a:pPr>
                      <a:r>
                        <a:rPr lang="en-US" sz="1000">
                          <a:effectLst/>
                        </a:rPr>
                        <a:t>Setup document &amp; code standard</a:t>
                      </a:r>
                    </a:p>
                    <a:p>
                      <a:pPr marL="342900" marR="0" lvl="0" indent="-342900">
                        <a:lnSpc>
                          <a:spcPct val="115000"/>
                        </a:lnSpc>
                        <a:spcBef>
                          <a:spcPts val="0"/>
                        </a:spcBef>
                        <a:spcAft>
                          <a:spcPts val="0"/>
                        </a:spcAft>
                        <a:buFont typeface="Cambria"/>
                        <a:buChar char="-"/>
                      </a:pPr>
                      <a:r>
                        <a:rPr lang="en-US" sz="1000">
                          <a:effectLst/>
                        </a:rPr>
                        <a:t>Setup archive &amp; backup</a:t>
                      </a:r>
                    </a:p>
                    <a:p>
                      <a:pPr marL="342900" marR="0" lvl="0" indent="-342900">
                        <a:lnSpc>
                          <a:spcPct val="115000"/>
                        </a:lnSpc>
                        <a:spcBef>
                          <a:spcPts val="0"/>
                        </a:spcBef>
                        <a:spcAft>
                          <a:spcPts val="0"/>
                        </a:spcAft>
                        <a:buFont typeface="Cambria"/>
                        <a:buChar char="-"/>
                      </a:pPr>
                      <a:r>
                        <a:rPr lang="en-US" sz="1000">
                          <a:effectLst/>
                        </a:rPr>
                        <a:t>Setup version control</a:t>
                      </a:r>
                    </a:p>
                    <a:p>
                      <a:pPr marL="342900" marR="0" lvl="0" indent="-342900">
                        <a:lnSpc>
                          <a:spcPct val="115000"/>
                        </a:lnSpc>
                        <a:spcBef>
                          <a:spcPts val="0"/>
                        </a:spcBef>
                        <a:spcAft>
                          <a:spcPts val="0"/>
                        </a:spcAft>
                        <a:buFont typeface="Cambria"/>
                        <a:buChar char="-"/>
                      </a:pPr>
                      <a:r>
                        <a:rPr lang="en-US" sz="1000">
                          <a:effectLst/>
                        </a:rPr>
                        <a:t>Setup configuration tool</a:t>
                      </a:r>
                      <a:endParaRPr lang="en-US" sz="1000" b="0">
                        <a:effectLst/>
                        <a:latin typeface="Calibri"/>
                        <a:ea typeface="Malgun Gothic"/>
                        <a:cs typeface="Times New Roman"/>
                      </a:endParaRPr>
                    </a:p>
                  </a:txBody>
                  <a:tcPr marL="69001" marR="69001" marT="43200" marB="43200"/>
                </a:tc>
                <a:tc>
                  <a:txBody>
                    <a:bodyPr/>
                    <a:lstStyle/>
                    <a:p>
                      <a:pPr marL="0" marR="0">
                        <a:lnSpc>
                          <a:spcPct val="115000"/>
                        </a:lnSpc>
                        <a:spcBef>
                          <a:spcPts val="0"/>
                        </a:spcBef>
                        <a:spcAft>
                          <a:spcPts val="0"/>
                        </a:spcAft>
                      </a:pPr>
                      <a:r>
                        <a:rPr lang="en-US" sz="1000" dirty="0" err="1" smtClean="0">
                          <a:effectLst/>
                        </a:rPr>
                        <a:t>Anket</a:t>
                      </a:r>
                      <a:endParaRPr lang="en-US" sz="1000" b="0" dirty="0">
                        <a:effectLst/>
                        <a:latin typeface="Calibri"/>
                        <a:ea typeface="Malgun Gothic"/>
                        <a:cs typeface="Times New Roman"/>
                      </a:endParaRPr>
                    </a:p>
                  </a:txBody>
                  <a:tcPr marL="69001" marR="69001" marT="43200" marB="43200"/>
                </a:tc>
              </a:tr>
              <a:tr h="815048">
                <a:tc>
                  <a:txBody>
                    <a:bodyPr/>
                    <a:lstStyle/>
                    <a:p>
                      <a:pPr marL="0" marR="0">
                        <a:lnSpc>
                          <a:spcPct val="115000"/>
                        </a:lnSpc>
                        <a:spcBef>
                          <a:spcPts val="0"/>
                        </a:spcBef>
                        <a:spcAft>
                          <a:spcPts val="0"/>
                        </a:spcAft>
                      </a:pPr>
                      <a:r>
                        <a:rPr lang="en-US" sz="1000">
                          <a:effectLst/>
                        </a:rPr>
                        <a:t>Scribe</a:t>
                      </a:r>
                      <a:endParaRPr lang="en-US" sz="1000" b="0">
                        <a:effectLst/>
                        <a:latin typeface="Calibri"/>
                        <a:ea typeface="Malgun Gothic"/>
                        <a:cs typeface="Times New Roman"/>
                      </a:endParaRPr>
                    </a:p>
                  </a:txBody>
                  <a:tcPr marL="69001" marR="69001" marT="43200" marB="43200"/>
                </a:tc>
                <a:tc>
                  <a:txBody>
                    <a:bodyPr/>
                    <a:lstStyle/>
                    <a:p>
                      <a:pPr marL="342900" marR="0" lvl="0" indent="-342900">
                        <a:lnSpc>
                          <a:spcPct val="115000"/>
                        </a:lnSpc>
                        <a:spcBef>
                          <a:spcPts val="0"/>
                        </a:spcBef>
                        <a:spcAft>
                          <a:spcPts val="0"/>
                        </a:spcAft>
                        <a:buFont typeface="Cambria"/>
                        <a:buChar char="-"/>
                      </a:pPr>
                      <a:r>
                        <a:rPr lang="en-US" sz="1000">
                          <a:effectLst/>
                        </a:rPr>
                        <a:t>Note and upload MOM</a:t>
                      </a:r>
                    </a:p>
                    <a:p>
                      <a:pPr marL="342900" marR="0" lvl="0" indent="-342900">
                        <a:lnSpc>
                          <a:spcPct val="115000"/>
                        </a:lnSpc>
                        <a:spcBef>
                          <a:spcPts val="0"/>
                        </a:spcBef>
                        <a:spcAft>
                          <a:spcPts val="0"/>
                        </a:spcAft>
                        <a:buFont typeface="Cambria"/>
                        <a:buChar char="-"/>
                      </a:pPr>
                      <a:r>
                        <a:rPr lang="en-US" sz="1000">
                          <a:effectLst/>
                        </a:rPr>
                        <a:t>Finalize MOM</a:t>
                      </a:r>
                    </a:p>
                    <a:p>
                      <a:pPr marL="342900" marR="0" lvl="0" indent="-342900">
                        <a:lnSpc>
                          <a:spcPct val="115000"/>
                        </a:lnSpc>
                        <a:spcBef>
                          <a:spcPts val="0"/>
                        </a:spcBef>
                        <a:spcAft>
                          <a:spcPts val="0"/>
                        </a:spcAft>
                        <a:buFont typeface="Cambria"/>
                        <a:buChar char="-"/>
                      </a:pPr>
                      <a:r>
                        <a:rPr lang="en-US" sz="1000">
                          <a:effectLst/>
                        </a:rPr>
                        <a:t>Allocate action items from meetings</a:t>
                      </a:r>
                    </a:p>
                    <a:p>
                      <a:pPr marL="342900" marR="0" lvl="0" indent="-342900">
                        <a:lnSpc>
                          <a:spcPct val="115000"/>
                        </a:lnSpc>
                        <a:spcBef>
                          <a:spcPts val="0"/>
                        </a:spcBef>
                        <a:spcAft>
                          <a:spcPts val="0"/>
                        </a:spcAft>
                        <a:buFont typeface="Cambria"/>
                        <a:buChar char="-"/>
                      </a:pPr>
                      <a:r>
                        <a:rPr lang="en-US" sz="1000">
                          <a:effectLst/>
                        </a:rPr>
                        <a:t>Send MOM to all including mentors</a:t>
                      </a:r>
                      <a:endParaRPr lang="en-US" sz="1000" b="0">
                        <a:effectLst/>
                        <a:latin typeface="Calibri"/>
                        <a:ea typeface="Malgun Gothic"/>
                        <a:cs typeface="Times New Roman"/>
                      </a:endParaRPr>
                    </a:p>
                  </a:txBody>
                  <a:tcPr marL="69001" marR="69001" marT="43200" marB="43200"/>
                </a:tc>
                <a:tc>
                  <a:txBody>
                    <a:bodyPr/>
                    <a:lstStyle/>
                    <a:p>
                      <a:pPr marL="0" marR="0">
                        <a:lnSpc>
                          <a:spcPct val="115000"/>
                        </a:lnSpc>
                        <a:spcBef>
                          <a:spcPts val="0"/>
                        </a:spcBef>
                        <a:spcAft>
                          <a:spcPts val="0"/>
                        </a:spcAft>
                      </a:pPr>
                      <a:r>
                        <a:rPr lang="en-US" sz="1000" dirty="0">
                          <a:effectLst/>
                        </a:rPr>
                        <a:t>All</a:t>
                      </a:r>
                      <a:endParaRPr lang="en-US" sz="1000" b="0" dirty="0">
                        <a:effectLst/>
                        <a:latin typeface="Calibri"/>
                        <a:ea typeface="Malgun Gothic"/>
                        <a:cs typeface="Times New Roman"/>
                      </a:endParaRPr>
                    </a:p>
                  </a:txBody>
                  <a:tcPr marL="69001" marR="69001" marT="43200" marB="43200"/>
                </a:tc>
              </a:tr>
              <a:tr h="815048">
                <a:tc>
                  <a:txBody>
                    <a:bodyPr/>
                    <a:lstStyle/>
                    <a:p>
                      <a:pPr marL="0" marR="0">
                        <a:lnSpc>
                          <a:spcPct val="115000"/>
                        </a:lnSpc>
                        <a:spcBef>
                          <a:spcPts val="0"/>
                        </a:spcBef>
                        <a:spcAft>
                          <a:spcPts val="0"/>
                        </a:spcAft>
                      </a:pPr>
                      <a:r>
                        <a:rPr lang="en-US" sz="1100" dirty="0" smtClean="0">
                          <a:effectLst/>
                        </a:rPr>
                        <a:t>Team Lead</a:t>
                      </a:r>
                      <a:endParaRPr lang="en-US" sz="1100" dirty="0">
                        <a:effectLst/>
                        <a:latin typeface="Calibri"/>
                        <a:ea typeface="Malgun Gothic"/>
                        <a:cs typeface="Times New Roman"/>
                      </a:endParaRPr>
                    </a:p>
                  </a:txBody>
                  <a:tcPr marL="73025" marR="73025"/>
                </a:tc>
                <a:tc>
                  <a:txBody>
                    <a:bodyPr/>
                    <a:lstStyle/>
                    <a:p>
                      <a:pPr marL="342900" marR="0" lvl="0" indent="-342900">
                        <a:lnSpc>
                          <a:spcPct val="115000"/>
                        </a:lnSpc>
                        <a:spcBef>
                          <a:spcPts val="0"/>
                        </a:spcBef>
                        <a:spcAft>
                          <a:spcPts val="0"/>
                        </a:spcAft>
                        <a:buFont typeface="Cambria"/>
                        <a:buChar char="-"/>
                      </a:pPr>
                      <a:r>
                        <a:rPr lang="en-US" sz="1100" dirty="0">
                          <a:effectLst/>
                        </a:rPr>
                        <a:t> </a:t>
                      </a:r>
                      <a:r>
                        <a:rPr lang="en-US" sz="1100" dirty="0" smtClean="0">
                          <a:effectLst/>
                        </a:rPr>
                        <a:t>Verify that team is doing its job</a:t>
                      </a:r>
                    </a:p>
                    <a:p>
                      <a:pPr marL="342900" marR="0" lvl="0" indent="-342900">
                        <a:lnSpc>
                          <a:spcPct val="115000"/>
                        </a:lnSpc>
                        <a:spcBef>
                          <a:spcPts val="0"/>
                        </a:spcBef>
                        <a:spcAft>
                          <a:spcPts val="0"/>
                        </a:spcAft>
                        <a:buFont typeface="Cambria"/>
                        <a:buChar char="-"/>
                      </a:pPr>
                      <a:r>
                        <a:rPr lang="en-US" sz="1100" dirty="0" smtClean="0">
                          <a:effectLst/>
                        </a:rPr>
                        <a:t>Coordinate between team members</a:t>
                      </a:r>
                    </a:p>
                    <a:p>
                      <a:pPr marL="342900" marR="0" lvl="0" indent="-342900">
                        <a:lnSpc>
                          <a:spcPct val="115000"/>
                        </a:lnSpc>
                        <a:spcBef>
                          <a:spcPts val="0"/>
                        </a:spcBef>
                        <a:spcAft>
                          <a:spcPts val="0"/>
                        </a:spcAft>
                        <a:buFont typeface="Cambria"/>
                        <a:buChar char="-"/>
                      </a:pPr>
                      <a:r>
                        <a:rPr lang="en-US" sz="1100" dirty="0" smtClean="0">
                          <a:effectLst/>
                        </a:rPr>
                        <a:t>Communicate with external individuals (mentors, faculty, customers, etc.)</a:t>
                      </a:r>
                    </a:p>
                    <a:p>
                      <a:pPr marL="342900" marR="0" lvl="0" indent="-342900">
                        <a:lnSpc>
                          <a:spcPct val="115000"/>
                        </a:lnSpc>
                        <a:spcBef>
                          <a:spcPts val="0"/>
                        </a:spcBef>
                        <a:spcAft>
                          <a:spcPts val="0"/>
                        </a:spcAft>
                        <a:buFont typeface="Cambria"/>
                        <a:buChar char="-"/>
                      </a:pPr>
                      <a:r>
                        <a:rPr lang="en-US" sz="1100" dirty="0" smtClean="0">
                          <a:effectLst/>
                        </a:rPr>
                        <a:t>Lead general meetings and prepare agenda</a:t>
                      </a:r>
                    </a:p>
                    <a:p>
                      <a:pPr marL="342900" marR="0" lvl="0" indent="-342900">
                        <a:lnSpc>
                          <a:spcPct val="115000"/>
                        </a:lnSpc>
                        <a:spcBef>
                          <a:spcPts val="0"/>
                        </a:spcBef>
                        <a:spcAft>
                          <a:spcPts val="0"/>
                        </a:spcAft>
                        <a:buFont typeface="Cambria"/>
                        <a:buChar char="-"/>
                      </a:pPr>
                      <a:r>
                        <a:rPr lang="en-US" sz="1100" dirty="0" smtClean="0">
                          <a:effectLst/>
                        </a:rPr>
                        <a:t>Schedule and lead client meeting</a:t>
                      </a:r>
                    </a:p>
                    <a:p>
                      <a:pPr marL="342900" marR="0" lvl="0" indent="-342900">
                        <a:lnSpc>
                          <a:spcPct val="115000"/>
                        </a:lnSpc>
                        <a:spcBef>
                          <a:spcPts val="0"/>
                        </a:spcBef>
                        <a:spcAft>
                          <a:spcPts val="0"/>
                        </a:spcAft>
                        <a:buFont typeface="Cambria"/>
                        <a:buChar char="-"/>
                      </a:pPr>
                      <a:r>
                        <a:rPr lang="en-US" sz="1100" dirty="0" smtClean="0">
                          <a:effectLst/>
                        </a:rPr>
                        <a:t>Lead iteration retrospective meeting</a:t>
                      </a:r>
                      <a:endParaRPr lang="en-US" sz="1100" dirty="0">
                        <a:effectLst/>
                        <a:latin typeface="Calibri"/>
                        <a:ea typeface="Malgun Gothic"/>
                        <a:cs typeface="Times New Roman"/>
                      </a:endParaRPr>
                    </a:p>
                  </a:txBody>
                  <a:tcPr marL="68580" marR="68580" marT="0" marB="0"/>
                </a:tc>
                <a:tc>
                  <a:txBody>
                    <a:bodyPr/>
                    <a:lstStyle/>
                    <a:p>
                      <a:pPr marL="0" marR="0">
                        <a:lnSpc>
                          <a:spcPct val="115000"/>
                        </a:lnSpc>
                        <a:spcBef>
                          <a:spcPts val="0"/>
                        </a:spcBef>
                        <a:spcAft>
                          <a:spcPts val="0"/>
                        </a:spcAft>
                      </a:pPr>
                      <a:r>
                        <a:rPr lang="en-US" sz="1100" dirty="0" smtClean="0">
                          <a:effectLst/>
                        </a:rPr>
                        <a:t>Sebastian</a:t>
                      </a:r>
                      <a:endParaRPr lang="en-US" sz="1100" dirty="0">
                        <a:effectLst/>
                        <a:latin typeface="Calibri"/>
                        <a:ea typeface="Malgun Gothic"/>
                        <a:cs typeface="Times New Roman"/>
                      </a:endParaRPr>
                    </a:p>
                  </a:txBody>
                  <a:tcPr marL="73025" marR="73025"/>
                </a:tc>
              </a:tr>
            </a:tbl>
          </a:graphicData>
        </a:graphic>
      </p:graphicFrame>
    </p:spTree>
    <p:extLst>
      <p:ext uri="{BB962C8B-B14F-4D97-AF65-F5344CB8AC3E}">
        <p14:creationId xmlns:p14="http://schemas.microsoft.com/office/powerpoint/2010/main" val="21750012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UP Roles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85218" y="1752600"/>
            <a:ext cx="4373563" cy="4373563"/>
          </a:xfrm>
        </p:spPr>
      </p:pic>
      <p:sp>
        <p:nvSpPr>
          <p:cNvPr id="6" name="슬라이드 번호 개체 틀 5"/>
          <p:cNvSpPr>
            <a:spLocks noGrp="1"/>
          </p:cNvSpPr>
          <p:nvPr>
            <p:ph type="sldNum" sz="quarter" idx="12"/>
          </p:nvPr>
        </p:nvSpPr>
        <p:spPr/>
        <p:txBody>
          <a:bodyPr/>
          <a:lstStyle/>
          <a:p>
            <a:fld id="{C8543539-7BAA-46DC-B70F-B410051F05C1}" type="slidenum">
              <a:rPr lang="en-US" smtClean="0"/>
              <a:pPr/>
              <a:t>71</a:t>
            </a:fld>
            <a:endParaRPr lang="en-US" dirty="0"/>
          </a:p>
        </p:txBody>
      </p:sp>
    </p:spTree>
    <p:extLst>
      <p:ext uri="{BB962C8B-B14F-4D97-AF65-F5344CB8AC3E}">
        <p14:creationId xmlns:p14="http://schemas.microsoft.com/office/powerpoint/2010/main" val="5405351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dirty="0" smtClean="0"/>
              <a:t>Backup</a:t>
            </a:r>
            <a:br>
              <a:rPr lang="en-US" dirty="0" smtClean="0"/>
            </a:br>
            <a:r>
              <a:rPr lang="en-US" dirty="0" smtClean="0"/>
              <a:t>planning</a:t>
            </a:r>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List Sample</a:t>
            </a:r>
            <a:endParaRPr lang="en-US" dirty="0"/>
          </a:p>
        </p:txBody>
      </p:sp>
      <p:sp>
        <p:nvSpPr>
          <p:cNvPr id="6" name="내용 개체 틀 5"/>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C8543539-7BAA-46DC-B70F-B410051F05C1}" type="slidenum">
              <a:rPr lang="en-US" smtClean="0"/>
              <a:pPr/>
              <a:t>73</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898478090"/>
              </p:ext>
            </p:extLst>
          </p:nvPr>
        </p:nvGraphicFramePr>
        <p:xfrm>
          <a:off x="457202" y="2158871"/>
          <a:ext cx="8229598" cy="3403729"/>
        </p:xfrm>
        <a:graphic>
          <a:graphicData uri="http://schemas.openxmlformats.org/drawingml/2006/table">
            <a:tbl>
              <a:tblPr>
                <a:tableStyleId>{5C22544A-7EE6-4342-B048-85BDC9FD1C3A}</a:tableStyleId>
              </a:tblPr>
              <a:tblGrid>
                <a:gridCol w="214444"/>
                <a:gridCol w="2096023"/>
                <a:gridCol w="627193"/>
                <a:gridCol w="645640"/>
                <a:gridCol w="683900"/>
                <a:gridCol w="609600"/>
                <a:gridCol w="511984"/>
                <a:gridCol w="2840814"/>
              </a:tblGrid>
              <a:tr h="538659">
                <a:tc>
                  <a:txBody>
                    <a:bodyPr/>
                    <a:lstStyle/>
                    <a:p>
                      <a:pPr algn="ctr" fontAlgn="ctr"/>
                      <a:r>
                        <a:rPr lang="en-US" sz="1200" u="none" strike="noStrike" dirty="0">
                          <a:effectLst/>
                        </a:rPr>
                        <a:t>ID</a:t>
                      </a:r>
                      <a:endParaRPr lang="en-US" sz="1200" b="1" i="0" u="none" strike="noStrike" dirty="0">
                        <a:solidFill>
                          <a:srgbClr val="000000"/>
                        </a:solidFill>
                        <a:effectLst/>
                        <a:latin typeface="Calibri"/>
                      </a:endParaRPr>
                    </a:p>
                  </a:txBody>
                  <a:tcPr marL="6927" marR="6927" marT="6927" marB="0" anchor="ctr">
                    <a:solidFill>
                      <a:schemeClr val="accent3">
                        <a:lumMod val="60000"/>
                        <a:lumOff val="40000"/>
                      </a:schemeClr>
                    </a:solidFill>
                  </a:tcPr>
                </a:tc>
                <a:tc>
                  <a:txBody>
                    <a:bodyPr/>
                    <a:lstStyle/>
                    <a:p>
                      <a:pPr algn="ctr" fontAlgn="ctr"/>
                      <a:r>
                        <a:rPr lang="en-US" sz="1200" u="none" strike="noStrike" dirty="0">
                          <a:effectLst/>
                        </a:rPr>
                        <a:t>Task description</a:t>
                      </a:r>
                      <a:endParaRPr lang="en-US" sz="1200" b="1" i="0" u="none" strike="noStrike" dirty="0">
                        <a:solidFill>
                          <a:srgbClr val="000000"/>
                        </a:solidFill>
                        <a:effectLst/>
                        <a:latin typeface="Calibri"/>
                      </a:endParaRPr>
                    </a:p>
                  </a:txBody>
                  <a:tcPr marL="6927" marR="6927" marT="6927" marB="0" anchor="ctr">
                    <a:solidFill>
                      <a:schemeClr val="accent3">
                        <a:lumMod val="60000"/>
                        <a:lumOff val="40000"/>
                      </a:schemeClr>
                    </a:solidFill>
                  </a:tcPr>
                </a:tc>
                <a:tc>
                  <a:txBody>
                    <a:bodyPr/>
                    <a:lstStyle/>
                    <a:p>
                      <a:pPr algn="ctr" fontAlgn="ctr"/>
                      <a:r>
                        <a:rPr lang="en-US" sz="1200" u="none" strike="noStrike" dirty="0">
                          <a:effectLst/>
                        </a:rPr>
                        <a:t>Min Estimate (hr)</a:t>
                      </a:r>
                      <a:endParaRPr lang="en-US" sz="1200" b="1" i="0" u="none" strike="noStrike" dirty="0">
                        <a:solidFill>
                          <a:srgbClr val="000000"/>
                        </a:solidFill>
                        <a:effectLst/>
                        <a:latin typeface="Calibri"/>
                      </a:endParaRPr>
                    </a:p>
                  </a:txBody>
                  <a:tcPr marL="6927" marR="6927" marT="6927" marB="0" anchor="ctr">
                    <a:solidFill>
                      <a:schemeClr val="accent3">
                        <a:lumMod val="60000"/>
                        <a:lumOff val="40000"/>
                      </a:schemeClr>
                    </a:solidFill>
                  </a:tcPr>
                </a:tc>
                <a:tc>
                  <a:txBody>
                    <a:bodyPr/>
                    <a:lstStyle/>
                    <a:p>
                      <a:pPr algn="ctr" fontAlgn="ctr"/>
                      <a:r>
                        <a:rPr lang="en-US" sz="1200" u="none" strike="noStrike" dirty="0">
                          <a:effectLst/>
                        </a:rPr>
                        <a:t>Max Estimate (hr)</a:t>
                      </a:r>
                      <a:endParaRPr lang="en-US" sz="1200" b="1" i="0" u="none" strike="noStrike" dirty="0">
                        <a:solidFill>
                          <a:srgbClr val="000000"/>
                        </a:solidFill>
                        <a:effectLst/>
                        <a:latin typeface="Calibri"/>
                      </a:endParaRPr>
                    </a:p>
                  </a:txBody>
                  <a:tcPr marL="6927" marR="6927" marT="6927" marB="0" anchor="ctr">
                    <a:solidFill>
                      <a:schemeClr val="accent3">
                        <a:lumMod val="60000"/>
                        <a:lumOff val="40000"/>
                      </a:schemeClr>
                    </a:solidFill>
                  </a:tcPr>
                </a:tc>
                <a:tc>
                  <a:txBody>
                    <a:bodyPr/>
                    <a:lstStyle/>
                    <a:p>
                      <a:pPr algn="ctr" fontAlgn="ctr"/>
                      <a:r>
                        <a:rPr lang="en-US" sz="1200" u="none" strike="noStrike" dirty="0">
                          <a:effectLst/>
                        </a:rPr>
                        <a:t>State</a:t>
                      </a:r>
                      <a:endParaRPr lang="en-US" sz="1200" b="1" i="0" u="none" strike="noStrike" dirty="0">
                        <a:solidFill>
                          <a:srgbClr val="000000"/>
                        </a:solidFill>
                        <a:effectLst/>
                        <a:latin typeface="Calibri"/>
                      </a:endParaRPr>
                    </a:p>
                  </a:txBody>
                  <a:tcPr marL="6927" marR="6927" marT="6927" marB="0" anchor="ctr">
                    <a:solidFill>
                      <a:schemeClr val="accent3">
                        <a:lumMod val="60000"/>
                        <a:lumOff val="40000"/>
                      </a:schemeClr>
                    </a:solidFill>
                  </a:tcPr>
                </a:tc>
                <a:tc>
                  <a:txBody>
                    <a:bodyPr/>
                    <a:lstStyle/>
                    <a:p>
                      <a:pPr algn="ctr" fontAlgn="ctr"/>
                      <a:r>
                        <a:rPr lang="en-US" sz="1200" u="none" strike="noStrike" dirty="0">
                          <a:effectLst/>
                        </a:rPr>
                        <a:t>Iteration</a:t>
                      </a:r>
                      <a:endParaRPr lang="en-US" sz="1200" b="1" i="0" u="none" strike="noStrike" dirty="0">
                        <a:solidFill>
                          <a:srgbClr val="000000"/>
                        </a:solidFill>
                        <a:effectLst/>
                        <a:latin typeface="Calibri"/>
                      </a:endParaRPr>
                    </a:p>
                  </a:txBody>
                  <a:tcPr marL="6927" marR="6927" marT="6927" marB="0" anchor="ctr">
                    <a:solidFill>
                      <a:schemeClr val="accent3">
                        <a:lumMod val="60000"/>
                        <a:lumOff val="40000"/>
                      </a:schemeClr>
                    </a:solidFill>
                  </a:tcPr>
                </a:tc>
                <a:tc>
                  <a:txBody>
                    <a:bodyPr/>
                    <a:lstStyle/>
                    <a:p>
                      <a:pPr algn="ctr" fontAlgn="ctr"/>
                      <a:r>
                        <a:rPr lang="en-US" sz="1200" u="none" strike="noStrike" dirty="0">
                          <a:effectLst/>
                        </a:rPr>
                        <a:t>Effort Spent (hr)</a:t>
                      </a:r>
                      <a:endParaRPr lang="en-US" sz="1200" b="1" i="0" u="none" strike="noStrike" dirty="0">
                        <a:solidFill>
                          <a:srgbClr val="000000"/>
                        </a:solidFill>
                        <a:effectLst/>
                        <a:latin typeface="Calibri"/>
                      </a:endParaRPr>
                    </a:p>
                  </a:txBody>
                  <a:tcPr marL="6927" marR="6927" marT="6927" marB="0" anchor="ctr">
                    <a:solidFill>
                      <a:schemeClr val="accent3">
                        <a:lumMod val="60000"/>
                        <a:lumOff val="40000"/>
                      </a:schemeClr>
                    </a:solidFill>
                  </a:tcPr>
                </a:tc>
                <a:tc>
                  <a:txBody>
                    <a:bodyPr/>
                    <a:lstStyle/>
                    <a:p>
                      <a:pPr algn="ctr" fontAlgn="ctr"/>
                      <a:r>
                        <a:rPr lang="en-US" sz="1200" u="none" strike="noStrike" dirty="0">
                          <a:effectLst/>
                        </a:rPr>
                        <a:t>Assumptions</a:t>
                      </a:r>
                      <a:endParaRPr lang="en-US" sz="1200" b="1" i="0" u="none" strike="noStrike" dirty="0">
                        <a:solidFill>
                          <a:srgbClr val="000000"/>
                        </a:solidFill>
                        <a:effectLst/>
                        <a:latin typeface="Calibri"/>
                      </a:endParaRPr>
                    </a:p>
                  </a:txBody>
                  <a:tcPr marL="6927" marR="6927" marT="6927" marB="0" anchor="ctr">
                    <a:solidFill>
                      <a:schemeClr val="accent3">
                        <a:lumMod val="60000"/>
                        <a:lumOff val="40000"/>
                      </a:schemeClr>
                    </a:solidFill>
                  </a:tcPr>
                </a:tc>
              </a:tr>
              <a:tr h="280102">
                <a:tc>
                  <a:txBody>
                    <a:bodyPr/>
                    <a:lstStyle/>
                    <a:p>
                      <a:pPr algn="ctr" fontAlgn="ctr"/>
                      <a:r>
                        <a:rPr lang="en-US" sz="1200" u="none" strike="noStrike" dirty="0">
                          <a:effectLst/>
                        </a:rPr>
                        <a:t> </a:t>
                      </a:r>
                      <a:endParaRPr lang="en-US" sz="1200" b="1" i="0" u="none" strike="noStrike" dirty="0">
                        <a:solidFill>
                          <a:srgbClr val="000000"/>
                        </a:solidFill>
                        <a:effectLst/>
                        <a:latin typeface="Calibri"/>
                      </a:endParaRPr>
                    </a:p>
                  </a:txBody>
                  <a:tcPr marL="6927" marR="6927" marT="6927" marB="0" anchor="ctr"/>
                </a:tc>
                <a:tc>
                  <a:txBody>
                    <a:bodyPr/>
                    <a:lstStyle/>
                    <a:p>
                      <a:pPr algn="l" fontAlgn="ctr"/>
                      <a:r>
                        <a:rPr lang="en-US" sz="1200" u="none" strike="noStrike" dirty="0">
                          <a:effectLst/>
                        </a:rPr>
                        <a:t>No category tasks</a:t>
                      </a:r>
                      <a:endParaRPr lang="en-US" sz="1200" b="1" i="0" u="none" strike="noStrike" dirty="0">
                        <a:solidFill>
                          <a:srgbClr val="000000"/>
                        </a:solidFill>
                        <a:effectLst/>
                        <a:latin typeface="Calibri"/>
                      </a:endParaRPr>
                    </a:p>
                  </a:txBody>
                  <a:tcPr marL="6927" marR="6927" marT="6927" marB="0" anchor="ctr"/>
                </a:tc>
                <a:tc>
                  <a:txBody>
                    <a:bodyPr/>
                    <a:lstStyle/>
                    <a:p>
                      <a:pPr algn="ctr" fontAlgn="ctr"/>
                      <a:r>
                        <a:rPr lang="en-US" sz="1200" u="none" strike="noStrike" dirty="0">
                          <a:effectLst/>
                        </a:rPr>
                        <a:t> </a:t>
                      </a:r>
                      <a:endParaRPr lang="en-US" sz="1200" b="1" i="0" u="none" strike="noStrike" dirty="0">
                        <a:solidFill>
                          <a:srgbClr val="000000"/>
                        </a:solidFill>
                        <a:effectLst/>
                        <a:latin typeface="Calibri"/>
                      </a:endParaRPr>
                    </a:p>
                  </a:txBody>
                  <a:tcPr marL="6927" marR="6927" marT="6927" marB="0" anchor="ctr"/>
                </a:tc>
                <a:tc>
                  <a:txBody>
                    <a:bodyPr/>
                    <a:lstStyle/>
                    <a:p>
                      <a:pPr algn="ctr" fontAlgn="ctr"/>
                      <a:r>
                        <a:rPr lang="en-US" sz="1200" u="none" strike="noStrike" dirty="0">
                          <a:effectLst/>
                        </a:rPr>
                        <a:t> </a:t>
                      </a:r>
                      <a:endParaRPr lang="en-US" sz="1200" b="1" i="0" u="none" strike="noStrike" dirty="0">
                        <a:solidFill>
                          <a:srgbClr val="000000"/>
                        </a:solidFill>
                        <a:effectLst/>
                        <a:latin typeface="Calibri"/>
                      </a:endParaRPr>
                    </a:p>
                  </a:txBody>
                  <a:tcPr marL="6927" marR="6927" marT="6927" marB="0" anchor="ctr"/>
                </a:tc>
                <a:tc>
                  <a:txBody>
                    <a:bodyPr/>
                    <a:lstStyle/>
                    <a:p>
                      <a:pPr algn="ctr" fontAlgn="ctr"/>
                      <a:r>
                        <a:rPr lang="en-US" sz="1200" u="none" strike="noStrike" dirty="0">
                          <a:effectLst/>
                        </a:rPr>
                        <a:t> </a:t>
                      </a:r>
                      <a:endParaRPr lang="en-US" sz="1200" b="1" i="0" u="none" strike="noStrike" dirty="0">
                        <a:solidFill>
                          <a:srgbClr val="000000"/>
                        </a:solidFill>
                        <a:effectLst/>
                        <a:latin typeface="Calibri"/>
                      </a:endParaRPr>
                    </a:p>
                  </a:txBody>
                  <a:tcPr marL="6927" marR="6927" marT="6927" marB="0" anchor="ctr"/>
                </a:tc>
                <a:tc>
                  <a:txBody>
                    <a:bodyPr/>
                    <a:lstStyle/>
                    <a:p>
                      <a:pPr algn="ctr" fontAlgn="ctr"/>
                      <a:r>
                        <a:rPr lang="en-US" sz="1200" u="none" strike="noStrike" dirty="0">
                          <a:effectLst/>
                        </a:rPr>
                        <a:t> </a:t>
                      </a:r>
                      <a:endParaRPr lang="en-US" sz="1200" b="1" i="0" u="none" strike="noStrike" dirty="0">
                        <a:solidFill>
                          <a:srgbClr val="000000"/>
                        </a:solidFill>
                        <a:effectLst/>
                        <a:latin typeface="Calibri"/>
                      </a:endParaRPr>
                    </a:p>
                  </a:txBody>
                  <a:tcPr marL="6927" marR="6927" marT="6927" marB="0" anchor="ctr"/>
                </a:tc>
                <a:tc>
                  <a:txBody>
                    <a:bodyPr/>
                    <a:lstStyle/>
                    <a:p>
                      <a:pPr algn="ctr" fontAlgn="ctr"/>
                      <a:r>
                        <a:rPr lang="en-US" sz="1200" u="none" strike="noStrike" dirty="0">
                          <a:effectLst/>
                        </a:rPr>
                        <a:t> </a:t>
                      </a:r>
                      <a:endParaRPr lang="en-US" sz="1200" b="1" i="0" u="none" strike="noStrike" dirty="0">
                        <a:solidFill>
                          <a:srgbClr val="000000"/>
                        </a:solidFill>
                        <a:effectLst/>
                        <a:latin typeface="Calibri"/>
                      </a:endParaRPr>
                    </a:p>
                  </a:txBody>
                  <a:tcPr marL="6927" marR="6927" marT="6927" marB="0" anchor="ctr"/>
                </a:tc>
                <a:tc>
                  <a:txBody>
                    <a:bodyPr/>
                    <a:lstStyle/>
                    <a:p>
                      <a:pPr algn="ctr" fontAlgn="ctr"/>
                      <a:r>
                        <a:rPr lang="en-US" sz="1200" u="none" strike="noStrike" dirty="0">
                          <a:effectLst/>
                        </a:rPr>
                        <a:t> </a:t>
                      </a:r>
                      <a:endParaRPr lang="en-US" sz="1200" b="1" i="0" u="none" strike="noStrike" dirty="0">
                        <a:solidFill>
                          <a:srgbClr val="000000"/>
                        </a:solidFill>
                        <a:effectLst/>
                        <a:latin typeface="Calibri"/>
                      </a:endParaRPr>
                    </a:p>
                  </a:txBody>
                  <a:tcPr marL="6927" marR="6927" marT="6927" marB="0" anchor="ctr"/>
                </a:tc>
              </a:tr>
              <a:tr h="269328">
                <a:tc>
                  <a:txBody>
                    <a:bodyPr/>
                    <a:lstStyle/>
                    <a:p>
                      <a:pPr algn="r" fontAlgn="b"/>
                      <a:r>
                        <a:rPr lang="en-US" sz="1200" u="none" strike="noStrike" dirty="0">
                          <a:effectLst/>
                        </a:rPr>
                        <a:t>1</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noStrike" dirty="0">
                          <a:effectLst/>
                        </a:rPr>
                        <a:t>Write Milestone/Timeline for SOW</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noStrike" dirty="0">
                          <a:effectLst/>
                        </a:rPr>
                        <a:t>1</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noStrike" dirty="0">
                          <a:effectLst/>
                        </a:rPr>
                        <a:t>3</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noStrike" dirty="0">
                          <a:effectLst/>
                        </a:rPr>
                        <a:t>Complete</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noStrike" dirty="0">
                          <a:effectLst/>
                        </a:rPr>
                        <a:t>2</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noStrike" dirty="0">
                          <a:effectLst/>
                        </a:rPr>
                        <a:t>0.4</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noStrike" dirty="0">
                          <a:effectLst/>
                        </a:rPr>
                        <a:t>Writing from </a:t>
                      </a:r>
                      <a:r>
                        <a:rPr lang="en-US" sz="1200" u="none" strike="noStrike" dirty="0" smtClean="0">
                          <a:effectLst/>
                        </a:rPr>
                        <a:t>scratch, Quick </a:t>
                      </a:r>
                      <a:r>
                        <a:rPr lang="en-US" sz="1200" u="none" strike="noStrike" dirty="0">
                          <a:effectLst/>
                        </a:rPr>
                        <a:t>discussion with no formal review</a:t>
                      </a:r>
                      <a:endParaRPr lang="en-US" sz="1200" b="0" i="0" u="none" strike="noStrike" dirty="0">
                        <a:solidFill>
                          <a:srgbClr val="000000"/>
                        </a:solidFill>
                        <a:effectLst/>
                        <a:latin typeface="Calibri"/>
                      </a:endParaRPr>
                    </a:p>
                  </a:txBody>
                  <a:tcPr marL="6927" marR="6927" marT="6927" marB="0" anchor="b"/>
                </a:tc>
              </a:tr>
              <a:tr h="269328">
                <a:tc>
                  <a:txBody>
                    <a:bodyPr/>
                    <a:lstStyle/>
                    <a:p>
                      <a:pPr algn="r" fontAlgn="b"/>
                      <a:r>
                        <a:rPr lang="en-US" sz="1200" u="none" strike="sngStrike" dirty="0">
                          <a:effectLst/>
                        </a:rPr>
                        <a:t>2</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sngStrike" dirty="0">
                          <a:effectLst/>
                        </a:rPr>
                        <a:t>Review Milestone/Timeline for SOW</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sngStrike" dirty="0">
                          <a:effectLst/>
                        </a:rPr>
                        <a:t>0.5</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sngStrike" dirty="0">
                          <a:effectLst/>
                        </a:rPr>
                        <a:t>2</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sngStrike" dirty="0">
                          <a:effectLst/>
                        </a:rPr>
                        <a:t> </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sngStrike" dirty="0">
                          <a:effectLst/>
                        </a:rPr>
                        <a:t> </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sngStrike" dirty="0">
                          <a:effectLst/>
                        </a:rPr>
                        <a:t> </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sngStrike" dirty="0">
                          <a:effectLst/>
                        </a:rPr>
                        <a:t>Quick team discussion, formal review</a:t>
                      </a:r>
                      <a:endParaRPr lang="en-US" sz="1200" b="0" i="0" u="none" strike="noStrike" dirty="0">
                        <a:solidFill>
                          <a:srgbClr val="000000"/>
                        </a:solidFill>
                        <a:effectLst/>
                        <a:latin typeface="Calibri"/>
                      </a:endParaRPr>
                    </a:p>
                  </a:txBody>
                  <a:tcPr marL="6927" marR="6927" marT="6927" marB="0" anchor="b"/>
                </a:tc>
              </a:tr>
              <a:tr h="269328">
                <a:tc>
                  <a:txBody>
                    <a:bodyPr/>
                    <a:lstStyle/>
                    <a:p>
                      <a:pPr algn="r" fontAlgn="b"/>
                      <a:r>
                        <a:rPr lang="en-US" sz="1200" u="none" strike="noStrike" dirty="0">
                          <a:effectLst/>
                        </a:rPr>
                        <a:t>3</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noStrike" dirty="0">
                          <a:effectLst/>
                        </a:rPr>
                        <a:t>Setup project plan</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noStrike" dirty="0">
                          <a:effectLst/>
                        </a:rPr>
                        <a:t>13</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noStrike" dirty="0">
                          <a:effectLst/>
                        </a:rPr>
                        <a:t>20</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noStrike" dirty="0">
                          <a:effectLst/>
                        </a:rPr>
                        <a:t> </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noStrike" dirty="0">
                          <a:effectLst/>
                        </a:rPr>
                        <a:t> </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noStrike" dirty="0">
                          <a:effectLst/>
                        </a:rPr>
                        <a:t> </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noStrike" dirty="0">
                          <a:effectLst/>
                        </a:rPr>
                        <a:t> </a:t>
                      </a:r>
                      <a:endParaRPr lang="en-US" sz="1200" b="0" i="0" u="none" strike="noStrike" dirty="0">
                        <a:solidFill>
                          <a:srgbClr val="000000"/>
                        </a:solidFill>
                        <a:effectLst/>
                        <a:latin typeface="Calibri"/>
                      </a:endParaRPr>
                    </a:p>
                  </a:txBody>
                  <a:tcPr marL="6927" marR="6927" marT="6927" marB="0" anchor="b"/>
                </a:tc>
              </a:tr>
              <a:tr h="269328">
                <a:tc>
                  <a:txBody>
                    <a:bodyPr/>
                    <a:lstStyle/>
                    <a:p>
                      <a:pPr algn="r" fontAlgn="b"/>
                      <a:r>
                        <a:rPr lang="en-US" sz="1200" u="none" strike="sngStrike" dirty="0">
                          <a:effectLst/>
                        </a:rPr>
                        <a:t>4</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noStrike" dirty="0">
                          <a:effectLst/>
                        </a:rPr>
                        <a:t>Customize Templates</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noStrike" dirty="0">
                          <a:effectLst/>
                        </a:rPr>
                        <a:t>4</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noStrike" dirty="0">
                          <a:effectLst/>
                        </a:rPr>
                        <a:t>4</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noStrike" dirty="0">
                          <a:effectLst/>
                        </a:rPr>
                        <a:t>Complete</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noStrike" dirty="0">
                          <a:effectLst/>
                        </a:rPr>
                        <a:t>1</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noStrike" dirty="0">
                          <a:effectLst/>
                        </a:rPr>
                        <a:t>4.3</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noStrike" dirty="0">
                          <a:effectLst/>
                        </a:rPr>
                        <a:t> </a:t>
                      </a:r>
                      <a:endParaRPr lang="en-US" sz="1200" b="0" i="0" u="none" strike="noStrike" dirty="0">
                        <a:solidFill>
                          <a:srgbClr val="000000"/>
                        </a:solidFill>
                        <a:effectLst/>
                        <a:latin typeface="Calibri"/>
                      </a:endParaRPr>
                    </a:p>
                  </a:txBody>
                  <a:tcPr marL="6927" marR="6927" marT="6927" marB="0" anchor="b"/>
                </a:tc>
              </a:tr>
              <a:tr h="269328">
                <a:tc>
                  <a:txBody>
                    <a:bodyPr/>
                    <a:lstStyle/>
                    <a:p>
                      <a:pPr algn="r" fontAlgn="b"/>
                      <a:r>
                        <a:rPr lang="en-US" sz="1200" u="none" strike="sngStrike" dirty="0">
                          <a:effectLst/>
                        </a:rPr>
                        <a:t>5</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sngStrike" dirty="0">
                          <a:effectLst/>
                        </a:rPr>
                        <a:t>Write stakeholders </a:t>
                      </a:r>
                      <a:r>
                        <a:rPr lang="en-US" sz="1200" u="none" strike="sngStrike" dirty="0" smtClean="0">
                          <a:effectLst/>
                        </a:rPr>
                        <a:t>responsibilities</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sngStrike" dirty="0">
                          <a:effectLst/>
                        </a:rPr>
                        <a:t> </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sngStrike" dirty="0">
                          <a:effectLst/>
                        </a:rPr>
                        <a:t> </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sngStrike" dirty="0">
                          <a:effectLst/>
                        </a:rPr>
                        <a:t> </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sngStrike" dirty="0">
                          <a:effectLst/>
                        </a:rPr>
                        <a:t> </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sngStrike" dirty="0">
                          <a:effectLst/>
                        </a:rPr>
                        <a:t> </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sngStrike" dirty="0">
                          <a:effectLst/>
                        </a:rPr>
                        <a:t> </a:t>
                      </a:r>
                      <a:endParaRPr lang="en-US" sz="1200" b="0" i="0" u="none" strike="noStrike" dirty="0">
                        <a:solidFill>
                          <a:srgbClr val="000000"/>
                        </a:solidFill>
                        <a:effectLst/>
                        <a:latin typeface="Calibri"/>
                      </a:endParaRPr>
                    </a:p>
                  </a:txBody>
                  <a:tcPr marL="6927" marR="6927" marT="6927" marB="0" anchor="b"/>
                </a:tc>
              </a:tr>
              <a:tr h="269328">
                <a:tc>
                  <a:txBody>
                    <a:bodyPr/>
                    <a:lstStyle/>
                    <a:p>
                      <a:pPr algn="r" fontAlgn="b"/>
                      <a:r>
                        <a:rPr lang="en-US" sz="1200" u="none" strike="noStrike" dirty="0">
                          <a:effectLst/>
                        </a:rPr>
                        <a:t>6</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noStrike" dirty="0">
                          <a:effectLst/>
                        </a:rPr>
                        <a:t>Review stakeholders </a:t>
                      </a:r>
                      <a:r>
                        <a:rPr lang="en-US" sz="1200" u="none" strike="noStrike" dirty="0" smtClean="0">
                          <a:effectLst/>
                        </a:rPr>
                        <a:t>responsibilities</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noStrike" dirty="0">
                          <a:effectLst/>
                        </a:rPr>
                        <a:t>0.5</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noStrike" dirty="0">
                          <a:effectLst/>
                        </a:rPr>
                        <a:t>3</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noStrike" dirty="0">
                          <a:effectLst/>
                        </a:rPr>
                        <a:t>Complete</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noStrike" dirty="0">
                          <a:effectLst/>
                        </a:rPr>
                        <a:t>2</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noStrike" dirty="0">
                          <a:effectLst/>
                        </a:rPr>
                        <a:t>0.3</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noStrike" dirty="0">
                          <a:effectLst/>
                        </a:rPr>
                        <a:t>No meetings </a:t>
                      </a:r>
                      <a:endParaRPr lang="en-US" sz="1200" b="0" i="0" u="none" strike="noStrike" dirty="0">
                        <a:solidFill>
                          <a:srgbClr val="000000"/>
                        </a:solidFill>
                        <a:effectLst/>
                        <a:latin typeface="Calibri"/>
                      </a:endParaRPr>
                    </a:p>
                  </a:txBody>
                  <a:tcPr marL="6927" marR="6927" marT="6927" marB="0" anchor="b"/>
                </a:tc>
              </a:tr>
              <a:tr h="269328">
                <a:tc>
                  <a:txBody>
                    <a:bodyPr/>
                    <a:lstStyle/>
                    <a:p>
                      <a:pPr algn="r" fontAlgn="b"/>
                      <a:r>
                        <a:rPr lang="en-US" sz="1200" u="none" strike="noStrike" dirty="0">
                          <a:effectLst/>
                        </a:rPr>
                        <a:t>7</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noStrike" dirty="0">
                          <a:effectLst/>
                        </a:rPr>
                        <a:t>Edit Problem statement</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noStrike" dirty="0">
                          <a:effectLst/>
                        </a:rPr>
                        <a:t>2.5</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noStrike" dirty="0">
                          <a:effectLst/>
                        </a:rPr>
                        <a:t>5</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noStrike" dirty="0">
                          <a:effectLst/>
                        </a:rPr>
                        <a:t>Complete</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noStrike" dirty="0">
                          <a:effectLst/>
                        </a:rPr>
                        <a:t>2</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noStrike" dirty="0">
                          <a:effectLst/>
                        </a:rPr>
                        <a:t>0.5</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noStrike" dirty="0">
                          <a:effectLst/>
                        </a:rPr>
                        <a:t>Mentor feedbacks not considered</a:t>
                      </a:r>
                      <a:endParaRPr lang="en-US" sz="1200" b="0" i="0" u="none" strike="noStrike" dirty="0">
                        <a:solidFill>
                          <a:srgbClr val="000000"/>
                        </a:solidFill>
                        <a:effectLst/>
                        <a:latin typeface="Calibri"/>
                      </a:endParaRPr>
                    </a:p>
                  </a:txBody>
                  <a:tcPr marL="6927" marR="6927" marT="6927" marB="0" anchor="b"/>
                </a:tc>
              </a:tr>
              <a:tr h="269328">
                <a:tc>
                  <a:txBody>
                    <a:bodyPr/>
                    <a:lstStyle/>
                    <a:p>
                      <a:pPr algn="r" fontAlgn="b"/>
                      <a:r>
                        <a:rPr lang="en-US" sz="1200" u="none" strike="noStrike" dirty="0">
                          <a:effectLst/>
                        </a:rPr>
                        <a:t>8</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noStrike" dirty="0">
                          <a:effectLst/>
                        </a:rPr>
                        <a:t>integrate Problem statement</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noStrike" dirty="0">
                          <a:effectLst/>
                        </a:rPr>
                        <a:t>0.5</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noStrike" dirty="0">
                          <a:effectLst/>
                        </a:rPr>
                        <a:t>2</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noStrike" dirty="0">
                          <a:effectLst/>
                        </a:rPr>
                        <a:t>Complete</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noStrike" dirty="0">
                          <a:effectLst/>
                        </a:rPr>
                        <a:t>2</a:t>
                      </a:r>
                      <a:endParaRPr lang="en-US" sz="1200" b="0" i="0" u="none" strike="noStrike" dirty="0">
                        <a:solidFill>
                          <a:srgbClr val="000000"/>
                        </a:solidFill>
                        <a:effectLst/>
                        <a:latin typeface="Calibri"/>
                      </a:endParaRPr>
                    </a:p>
                  </a:txBody>
                  <a:tcPr marL="6927" marR="6927" marT="6927" marB="0" anchor="b"/>
                </a:tc>
                <a:tc>
                  <a:txBody>
                    <a:bodyPr/>
                    <a:lstStyle/>
                    <a:p>
                      <a:pPr algn="r" fontAlgn="b"/>
                      <a:r>
                        <a:rPr lang="en-US" sz="1200" u="none" strike="noStrike" dirty="0">
                          <a:effectLst/>
                        </a:rPr>
                        <a:t>0.3</a:t>
                      </a:r>
                      <a:endParaRPr lang="en-US" sz="1200" b="0" i="0" u="none" strike="noStrike" dirty="0">
                        <a:solidFill>
                          <a:srgbClr val="000000"/>
                        </a:solidFill>
                        <a:effectLst/>
                        <a:latin typeface="Calibri"/>
                      </a:endParaRPr>
                    </a:p>
                  </a:txBody>
                  <a:tcPr marL="6927" marR="6927" marT="6927" marB="0" anchor="b"/>
                </a:tc>
                <a:tc>
                  <a:txBody>
                    <a:bodyPr/>
                    <a:lstStyle/>
                    <a:p>
                      <a:pPr algn="l" fontAlgn="b"/>
                      <a:r>
                        <a:rPr lang="en-US" sz="1200" u="none" strike="noStrike" dirty="0">
                          <a:effectLst/>
                        </a:rPr>
                        <a:t>Minor editing, minor review</a:t>
                      </a:r>
                      <a:endParaRPr lang="en-US" sz="1200" b="0" i="0" u="none" strike="noStrike" dirty="0">
                        <a:solidFill>
                          <a:srgbClr val="000000"/>
                        </a:solidFill>
                        <a:effectLst/>
                        <a:latin typeface="Calibri"/>
                      </a:endParaRPr>
                    </a:p>
                  </a:txBody>
                  <a:tcPr marL="6927" marR="6927" marT="6927" marB="0" anchor="b"/>
                </a:tc>
              </a:tr>
            </a:tbl>
          </a:graphicData>
        </a:graphic>
      </p:graphicFrame>
    </p:spTree>
    <p:extLst>
      <p:ext uri="{BB962C8B-B14F-4D97-AF65-F5344CB8AC3E}">
        <p14:creationId xmlns:p14="http://schemas.microsoft.com/office/powerpoint/2010/main" val="126598545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Wideband Delphi Estimation</a:t>
            </a:r>
            <a:endParaRPr lang="en-US" dirty="0"/>
          </a:p>
        </p:txBody>
      </p:sp>
      <p:sp>
        <p:nvSpPr>
          <p:cNvPr id="6" name="슬라이드 번호 개체 틀 5"/>
          <p:cNvSpPr>
            <a:spLocks noGrp="1"/>
          </p:cNvSpPr>
          <p:nvPr>
            <p:ph type="sldNum" sz="quarter" idx="12"/>
          </p:nvPr>
        </p:nvSpPr>
        <p:spPr/>
        <p:txBody>
          <a:bodyPr/>
          <a:lstStyle/>
          <a:p>
            <a:fld id="{C8543539-7BAA-46DC-B70F-B410051F05C1}" type="slidenum">
              <a:rPr lang="en-US" smtClean="0"/>
              <a:pPr/>
              <a:t>74</a:t>
            </a:fld>
            <a:endParaRPr lang="en-US" dirty="0"/>
          </a:p>
        </p:txBody>
      </p:sp>
      <p:graphicFrame>
        <p:nvGraphicFramePr>
          <p:cNvPr id="4" name="Chart 3"/>
          <p:cNvGraphicFramePr>
            <a:graphicFrameLocks/>
          </p:cNvGraphicFramePr>
          <p:nvPr>
            <p:extLst>
              <p:ext uri="{D42A27DB-BD31-4B8C-83A1-F6EECF244321}">
                <p14:modId xmlns:p14="http://schemas.microsoft.com/office/powerpoint/2010/main" val="4212008598"/>
              </p:ext>
            </p:extLst>
          </p:nvPr>
        </p:nvGraphicFramePr>
        <p:xfrm>
          <a:off x="1219200" y="1981200"/>
          <a:ext cx="6858000" cy="40386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3297115" y="5987534"/>
            <a:ext cx="2019300" cy="369332"/>
          </a:xfrm>
          <a:prstGeom prst="rect">
            <a:avLst/>
          </a:prstGeom>
          <a:noFill/>
        </p:spPr>
        <p:txBody>
          <a:bodyPr wrap="square" rtlCol="0">
            <a:spAutoFit/>
          </a:bodyPr>
          <a:lstStyle/>
          <a:p>
            <a:r>
              <a:rPr lang="en-US" dirty="0" smtClean="0"/>
              <a:t>Estimation Round</a:t>
            </a:r>
            <a:endParaRPr lang="en-US" dirty="0"/>
          </a:p>
        </p:txBody>
      </p:sp>
      <p:sp>
        <p:nvSpPr>
          <p:cNvPr id="7" name="TextBox 6"/>
          <p:cNvSpPr txBox="1"/>
          <p:nvPr/>
        </p:nvSpPr>
        <p:spPr>
          <a:xfrm rot="16200000">
            <a:off x="13216" y="3720584"/>
            <a:ext cx="2019300" cy="369332"/>
          </a:xfrm>
          <a:prstGeom prst="rect">
            <a:avLst/>
          </a:prstGeom>
          <a:noFill/>
        </p:spPr>
        <p:txBody>
          <a:bodyPr wrap="square" rtlCol="0">
            <a:spAutoFit/>
          </a:bodyPr>
          <a:lstStyle/>
          <a:p>
            <a:pPr algn="ctr"/>
            <a:r>
              <a:rPr lang="en-US" dirty="0" smtClean="0"/>
              <a:t>Hours</a:t>
            </a:r>
            <a:endParaRPr lang="en-US" dirty="0"/>
          </a:p>
        </p:txBody>
      </p:sp>
    </p:spTree>
    <p:extLst>
      <p:ext uri="{BB962C8B-B14F-4D97-AF65-F5344CB8AC3E}">
        <p14:creationId xmlns:p14="http://schemas.microsoft.com/office/powerpoint/2010/main" val="25880230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Hours Data</a:t>
            </a:r>
            <a:endParaRPr lang="en-US" dirty="0"/>
          </a:p>
        </p:txBody>
      </p:sp>
      <p:sp>
        <p:nvSpPr>
          <p:cNvPr id="10" name="내용 개체 틀 9"/>
          <p:cNvSpPr>
            <a:spLocks noGrp="1"/>
          </p:cNvSpPr>
          <p:nvPr>
            <p:ph idx="1"/>
          </p:nvPr>
        </p:nvSpPr>
        <p:spPr/>
        <p:txBody>
          <a:bodyPr/>
          <a:lstStyle/>
          <a:p>
            <a:endParaRPr lang="en-US"/>
          </a:p>
        </p:txBody>
      </p:sp>
      <p:sp>
        <p:nvSpPr>
          <p:cNvPr id="9" name="슬라이드 번호 개체 틀 8"/>
          <p:cNvSpPr>
            <a:spLocks noGrp="1"/>
          </p:cNvSpPr>
          <p:nvPr>
            <p:ph type="sldNum" sz="quarter" idx="12"/>
          </p:nvPr>
        </p:nvSpPr>
        <p:spPr/>
        <p:txBody>
          <a:bodyPr/>
          <a:lstStyle/>
          <a:p>
            <a:fld id="{C8543539-7BAA-46DC-B70F-B410051F05C1}" type="slidenum">
              <a:rPr lang="en-US" smtClean="0"/>
              <a:pPr/>
              <a:t>75</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70020965"/>
              </p:ext>
            </p:extLst>
          </p:nvPr>
        </p:nvGraphicFramePr>
        <p:xfrm>
          <a:off x="6400800" y="2118360"/>
          <a:ext cx="2362200" cy="3291840"/>
        </p:xfrm>
        <a:graphic>
          <a:graphicData uri="http://schemas.openxmlformats.org/drawingml/2006/table">
            <a:tbl>
              <a:tblPr>
                <a:tableStyleId>{5C22544A-7EE6-4342-B048-85BDC9FD1C3A}</a:tableStyleId>
              </a:tblPr>
              <a:tblGrid>
                <a:gridCol w="1242342"/>
                <a:gridCol w="1119858"/>
              </a:tblGrid>
              <a:tr h="190500">
                <a:tc>
                  <a:txBody>
                    <a:bodyPr/>
                    <a:lstStyle/>
                    <a:p>
                      <a:pPr algn="ctr" fontAlgn="b"/>
                      <a:r>
                        <a:rPr lang="en-US" sz="2400" u="none" strike="noStrike" kern="1200" dirty="0" smtClean="0">
                          <a:solidFill>
                            <a:schemeClr val="dk1"/>
                          </a:solidFill>
                          <a:effectLst/>
                          <a:latin typeface="+mn-lt"/>
                          <a:ea typeface="+mn-ea"/>
                          <a:cs typeface="+mn-cs"/>
                        </a:rPr>
                        <a:t>Week</a:t>
                      </a:r>
                      <a:endParaRPr lang="en-US" sz="2400" u="none" strike="noStrike" kern="1200" dirty="0">
                        <a:solidFill>
                          <a:schemeClr val="dk1"/>
                        </a:solidFill>
                        <a:effectLst/>
                        <a:latin typeface="+mn-lt"/>
                        <a:ea typeface="+mn-ea"/>
                        <a:cs typeface="+mn-cs"/>
                      </a:endParaRPr>
                    </a:p>
                  </a:txBody>
                  <a:tcPr marL="0" marR="0" marT="0" marB="0" anchor="b"/>
                </a:tc>
                <a:tc>
                  <a:txBody>
                    <a:bodyPr/>
                    <a:lstStyle/>
                    <a:p>
                      <a:pPr algn="ctr" fontAlgn="b"/>
                      <a:r>
                        <a:rPr lang="en-US" sz="2400" u="none" strike="noStrike" kern="1200" dirty="0" smtClean="0">
                          <a:solidFill>
                            <a:schemeClr val="dk1"/>
                          </a:solidFill>
                          <a:effectLst/>
                          <a:latin typeface="+mn-lt"/>
                          <a:ea typeface="+mn-ea"/>
                          <a:cs typeface="+mn-cs"/>
                        </a:rPr>
                        <a:t>Hours</a:t>
                      </a:r>
                      <a:endParaRPr lang="en-US" sz="2400" u="none" strike="noStrike" kern="1200" dirty="0">
                        <a:solidFill>
                          <a:schemeClr val="dk1"/>
                        </a:solidFill>
                        <a:effectLst/>
                        <a:latin typeface="+mn-lt"/>
                        <a:ea typeface="+mn-ea"/>
                        <a:cs typeface="+mn-cs"/>
                      </a:endParaRPr>
                    </a:p>
                  </a:txBody>
                  <a:tcPr marL="0" marR="0" marT="0" marB="0" anchor="b"/>
                </a:tc>
              </a:tr>
              <a:tr h="190500">
                <a:tc>
                  <a:txBody>
                    <a:bodyPr/>
                    <a:lstStyle/>
                    <a:p>
                      <a:pPr algn="ctr" fontAlgn="b"/>
                      <a:r>
                        <a:rPr lang="en-US" sz="2400" u="none" strike="noStrike" kern="1200" dirty="0">
                          <a:solidFill>
                            <a:schemeClr val="dk1"/>
                          </a:solidFill>
                          <a:effectLst/>
                          <a:latin typeface="+mn-lt"/>
                          <a:ea typeface="+mn-ea"/>
                          <a:cs typeface="+mn-cs"/>
                        </a:rPr>
                        <a:t>10</a:t>
                      </a:r>
                    </a:p>
                  </a:txBody>
                  <a:tcPr marL="0" marR="0" marT="0" marB="0" anchor="b"/>
                </a:tc>
                <a:tc>
                  <a:txBody>
                    <a:bodyPr/>
                    <a:lstStyle/>
                    <a:p>
                      <a:pPr algn="r" fontAlgn="b"/>
                      <a:r>
                        <a:rPr lang="en-US" sz="2400" u="none" strike="noStrike" kern="1200" dirty="0">
                          <a:solidFill>
                            <a:schemeClr val="dk1"/>
                          </a:solidFill>
                          <a:effectLst/>
                          <a:latin typeface="+mn-lt"/>
                          <a:ea typeface="+mn-ea"/>
                          <a:cs typeface="+mn-cs"/>
                        </a:rPr>
                        <a:t>78</a:t>
                      </a:r>
                    </a:p>
                  </a:txBody>
                  <a:tcPr marL="0" marR="0" marT="0" marB="0" anchor="b"/>
                </a:tc>
              </a:tr>
              <a:tr h="190500">
                <a:tc>
                  <a:txBody>
                    <a:bodyPr/>
                    <a:lstStyle/>
                    <a:p>
                      <a:pPr algn="ctr" fontAlgn="b"/>
                      <a:r>
                        <a:rPr lang="en-US" sz="2400" u="none" strike="noStrike" kern="1200" dirty="0">
                          <a:solidFill>
                            <a:schemeClr val="dk1"/>
                          </a:solidFill>
                          <a:effectLst/>
                          <a:latin typeface="+mn-lt"/>
                          <a:ea typeface="+mn-ea"/>
                          <a:cs typeface="+mn-cs"/>
                        </a:rPr>
                        <a:t>11</a:t>
                      </a:r>
                    </a:p>
                  </a:txBody>
                  <a:tcPr marL="0" marR="0" marT="0" marB="0" anchor="b"/>
                </a:tc>
                <a:tc>
                  <a:txBody>
                    <a:bodyPr/>
                    <a:lstStyle/>
                    <a:p>
                      <a:pPr algn="r" fontAlgn="b"/>
                      <a:r>
                        <a:rPr lang="en-US" sz="2400" u="none" strike="noStrike" kern="1200" dirty="0">
                          <a:solidFill>
                            <a:schemeClr val="dk1"/>
                          </a:solidFill>
                          <a:effectLst/>
                          <a:latin typeface="+mn-lt"/>
                          <a:ea typeface="+mn-ea"/>
                          <a:cs typeface="+mn-cs"/>
                        </a:rPr>
                        <a:t>58</a:t>
                      </a:r>
                    </a:p>
                  </a:txBody>
                  <a:tcPr marL="0" marR="0" marT="0" marB="0" anchor="b"/>
                </a:tc>
              </a:tr>
              <a:tr h="190500">
                <a:tc>
                  <a:txBody>
                    <a:bodyPr/>
                    <a:lstStyle/>
                    <a:p>
                      <a:pPr algn="ctr" fontAlgn="b"/>
                      <a:r>
                        <a:rPr lang="en-US" sz="2400" u="none" strike="noStrike" kern="1200" dirty="0">
                          <a:solidFill>
                            <a:schemeClr val="dk1"/>
                          </a:solidFill>
                          <a:effectLst/>
                          <a:latin typeface="+mn-lt"/>
                          <a:ea typeface="+mn-ea"/>
                          <a:cs typeface="+mn-cs"/>
                        </a:rPr>
                        <a:t>12</a:t>
                      </a:r>
                    </a:p>
                  </a:txBody>
                  <a:tcPr marL="0" marR="0" marT="0" marB="0" anchor="b"/>
                </a:tc>
                <a:tc>
                  <a:txBody>
                    <a:bodyPr/>
                    <a:lstStyle/>
                    <a:p>
                      <a:pPr algn="r" fontAlgn="b"/>
                      <a:r>
                        <a:rPr lang="en-US" sz="2400" u="none" strike="noStrike" kern="1200" dirty="0">
                          <a:solidFill>
                            <a:schemeClr val="dk1"/>
                          </a:solidFill>
                          <a:effectLst/>
                          <a:latin typeface="+mn-lt"/>
                          <a:ea typeface="+mn-ea"/>
                          <a:cs typeface="+mn-cs"/>
                        </a:rPr>
                        <a:t>58</a:t>
                      </a:r>
                    </a:p>
                  </a:txBody>
                  <a:tcPr marL="0" marR="0" marT="0" marB="0" anchor="b"/>
                </a:tc>
              </a:tr>
              <a:tr h="190500">
                <a:tc>
                  <a:txBody>
                    <a:bodyPr/>
                    <a:lstStyle/>
                    <a:p>
                      <a:pPr algn="ctr" fontAlgn="b"/>
                      <a:r>
                        <a:rPr lang="en-US" sz="2400" u="none" strike="noStrike" kern="1200" dirty="0">
                          <a:solidFill>
                            <a:schemeClr val="dk1"/>
                          </a:solidFill>
                          <a:effectLst/>
                          <a:latin typeface="+mn-lt"/>
                          <a:ea typeface="+mn-ea"/>
                          <a:cs typeface="+mn-cs"/>
                        </a:rPr>
                        <a:t>13</a:t>
                      </a:r>
                    </a:p>
                  </a:txBody>
                  <a:tcPr marL="0" marR="0" marT="0" marB="0" anchor="b"/>
                </a:tc>
                <a:tc>
                  <a:txBody>
                    <a:bodyPr/>
                    <a:lstStyle/>
                    <a:p>
                      <a:pPr algn="r" fontAlgn="b"/>
                      <a:r>
                        <a:rPr lang="en-US" sz="2400" u="none" strike="noStrike" kern="1200" dirty="0">
                          <a:solidFill>
                            <a:schemeClr val="dk1"/>
                          </a:solidFill>
                          <a:effectLst/>
                          <a:latin typeface="+mn-lt"/>
                          <a:ea typeface="+mn-ea"/>
                          <a:cs typeface="+mn-cs"/>
                        </a:rPr>
                        <a:t>42</a:t>
                      </a:r>
                    </a:p>
                  </a:txBody>
                  <a:tcPr marL="0" marR="0" marT="0" marB="0" anchor="b"/>
                </a:tc>
              </a:tr>
              <a:tr h="190500">
                <a:tc>
                  <a:txBody>
                    <a:bodyPr/>
                    <a:lstStyle/>
                    <a:p>
                      <a:pPr algn="ctr" fontAlgn="b"/>
                      <a:r>
                        <a:rPr lang="en-US" sz="2400" u="none" strike="noStrike" kern="1200" dirty="0">
                          <a:solidFill>
                            <a:schemeClr val="dk1"/>
                          </a:solidFill>
                          <a:effectLst/>
                          <a:latin typeface="+mn-lt"/>
                          <a:ea typeface="+mn-ea"/>
                          <a:cs typeface="+mn-cs"/>
                        </a:rPr>
                        <a:t>14</a:t>
                      </a:r>
                    </a:p>
                  </a:txBody>
                  <a:tcPr marL="0" marR="0" marT="0" marB="0" anchor="b"/>
                </a:tc>
                <a:tc>
                  <a:txBody>
                    <a:bodyPr/>
                    <a:lstStyle/>
                    <a:p>
                      <a:pPr algn="r" fontAlgn="b"/>
                      <a:r>
                        <a:rPr lang="en-US" sz="2400" u="none" strike="noStrike" kern="1200" dirty="0">
                          <a:solidFill>
                            <a:schemeClr val="dk1"/>
                          </a:solidFill>
                          <a:effectLst/>
                          <a:latin typeface="+mn-lt"/>
                          <a:ea typeface="+mn-ea"/>
                          <a:cs typeface="+mn-cs"/>
                        </a:rPr>
                        <a:t>54</a:t>
                      </a:r>
                    </a:p>
                  </a:txBody>
                  <a:tcPr marL="0" marR="0" marT="0" marB="0" anchor="b"/>
                </a:tc>
              </a:tr>
              <a:tr h="190500">
                <a:tc>
                  <a:txBody>
                    <a:bodyPr/>
                    <a:lstStyle/>
                    <a:p>
                      <a:pPr algn="ctr" fontAlgn="b"/>
                      <a:r>
                        <a:rPr lang="en-US" sz="2400" u="none" strike="noStrike" kern="1200" dirty="0">
                          <a:solidFill>
                            <a:schemeClr val="dk1"/>
                          </a:solidFill>
                          <a:effectLst/>
                          <a:latin typeface="+mn-lt"/>
                          <a:ea typeface="+mn-ea"/>
                          <a:cs typeface="+mn-cs"/>
                        </a:rPr>
                        <a:t>15</a:t>
                      </a:r>
                    </a:p>
                  </a:txBody>
                  <a:tcPr marL="0" marR="0" marT="0" marB="0" anchor="b"/>
                </a:tc>
                <a:tc>
                  <a:txBody>
                    <a:bodyPr/>
                    <a:lstStyle/>
                    <a:p>
                      <a:pPr algn="r" fontAlgn="b"/>
                      <a:r>
                        <a:rPr lang="en-US" sz="2400" u="none" strike="noStrike" kern="1200" dirty="0">
                          <a:solidFill>
                            <a:schemeClr val="dk1"/>
                          </a:solidFill>
                          <a:effectLst/>
                          <a:latin typeface="+mn-lt"/>
                          <a:ea typeface="+mn-ea"/>
                          <a:cs typeface="+mn-cs"/>
                        </a:rPr>
                        <a:t>82</a:t>
                      </a:r>
                    </a:p>
                  </a:txBody>
                  <a:tcPr marL="0" marR="0" marT="0" marB="0" anchor="b"/>
                </a:tc>
              </a:tr>
              <a:tr h="190500">
                <a:tc>
                  <a:txBody>
                    <a:bodyPr/>
                    <a:lstStyle/>
                    <a:p>
                      <a:pPr algn="ctr" fontAlgn="b"/>
                      <a:r>
                        <a:rPr lang="en-US" sz="2400" u="none" strike="noStrike" kern="1200" dirty="0" smtClean="0">
                          <a:solidFill>
                            <a:schemeClr val="dk1"/>
                          </a:solidFill>
                          <a:effectLst/>
                          <a:latin typeface="+mn-lt"/>
                          <a:ea typeface="+mn-ea"/>
                          <a:cs typeface="+mn-cs"/>
                        </a:rPr>
                        <a:t>Avg.</a:t>
                      </a:r>
                      <a:endParaRPr lang="en-US" sz="2400" u="none" strike="noStrike" kern="1200" dirty="0">
                        <a:solidFill>
                          <a:schemeClr val="dk1"/>
                        </a:solidFill>
                        <a:effectLst/>
                        <a:latin typeface="+mn-lt"/>
                        <a:ea typeface="+mn-ea"/>
                        <a:cs typeface="+mn-cs"/>
                      </a:endParaRPr>
                    </a:p>
                  </a:txBody>
                  <a:tcPr marL="0" marR="0" marT="0" marB="0" anchor="b"/>
                </a:tc>
                <a:tc>
                  <a:txBody>
                    <a:bodyPr/>
                    <a:lstStyle/>
                    <a:p>
                      <a:pPr algn="r" fontAlgn="b"/>
                      <a:r>
                        <a:rPr lang="en-US" sz="2400" u="none" strike="noStrike" kern="1200" dirty="0" smtClean="0">
                          <a:solidFill>
                            <a:schemeClr val="dk1"/>
                          </a:solidFill>
                          <a:effectLst/>
                          <a:latin typeface="+mn-lt"/>
                          <a:ea typeface="+mn-ea"/>
                          <a:cs typeface="+mn-cs"/>
                        </a:rPr>
                        <a:t>62</a:t>
                      </a:r>
                      <a:endParaRPr lang="en-US" sz="2400" u="none" strike="noStrike" kern="1200" dirty="0">
                        <a:solidFill>
                          <a:schemeClr val="dk1"/>
                        </a:solidFill>
                        <a:effectLst/>
                        <a:latin typeface="+mn-lt"/>
                        <a:ea typeface="+mn-ea"/>
                        <a:cs typeface="+mn-cs"/>
                      </a:endParaRPr>
                    </a:p>
                  </a:txBody>
                  <a:tcPr marL="0" marR="0" marT="0" marB="0" anchor="b"/>
                </a:tc>
              </a:tr>
              <a:tr h="190500">
                <a:tc>
                  <a:txBody>
                    <a:bodyPr/>
                    <a:lstStyle/>
                    <a:p>
                      <a:pPr algn="ctr" fontAlgn="b"/>
                      <a:r>
                        <a:rPr lang="en-US" sz="2400" u="none" strike="noStrike" kern="1200" dirty="0" smtClean="0">
                          <a:solidFill>
                            <a:schemeClr val="dk1"/>
                          </a:solidFill>
                          <a:effectLst/>
                          <a:latin typeface="+mn-lt"/>
                          <a:ea typeface="+mn-ea"/>
                          <a:cs typeface="+mn-cs"/>
                        </a:rPr>
                        <a:t>Avg.</a:t>
                      </a:r>
                      <a:r>
                        <a:rPr lang="en-US" sz="2400" u="none" strike="noStrike" kern="1200" baseline="0" dirty="0" smtClean="0">
                          <a:solidFill>
                            <a:schemeClr val="dk1"/>
                          </a:solidFill>
                          <a:effectLst/>
                          <a:latin typeface="+mn-lt"/>
                          <a:ea typeface="+mn-ea"/>
                          <a:cs typeface="+mn-cs"/>
                        </a:rPr>
                        <a:t> - TG</a:t>
                      </a:r>
                      <a:endParaRPr lang="en-US" sz="2400" u="none" strike="noStrike" kern="1200" dirty="0">
                        <a:solidFill>
                          <a:schemeClr val="dk1"/>
                        </a:solidFill>
                        <a:effectLst/>
                        <a:latin typeface="+mn-lt"/>
                        <a:ea typeface="+mn-ea"/>
                        <a:cs typeface="+mn-cs"/>
                      </a:endParaRPr>
                    </a:p>
                  </a:txBody>
                  <a:tcPr marL="0" marR="0" marT="0" marB="0" anchor="b"/>
                </a:tc>
                <a:tc>
                  <a:txBody>
                    <a:bodyPr/>
                    <a:lstStyle/>
                    <a:p>
                      <a:pPr algn="r" fontAlgn="b"/>
                      <a:r>
                        <a:rPr lang="en-US" sz="2400" u="none" strike="noStrike" kern="1200" dirty="0" smtClean="0">
                          <a:solidFill>
                            <a:schemeClr val="dk1"/>
                          </a:solidFill>
                          <a:effectLst/>
                          <a:latin typeface="+mn-lt"/>
                          <a:ea typeface="+mn-ea"/>
                          <a:cs typeface="+mn-cs"/>
                        </a:rPr>
                        <a:t>66</a:t>
                      </a:r>
                      <a:endParaRPr lang="en-US" sz="2400" u="none" strike="noStrike" kern="1200" dirty="0">
                        <a:solidFill>
                          <a:schemeClr val="dk1"/>
                        </a:solidFill>
                        <a:effectLst/>
                        <a:latin typeface="+mn-lt"/>
                        <a:ea typeface="+mn-ea"/>
                        <a:cs typeface="+mn-cs"/>
                      </a:endParaRPr>
                    </a:p>
                  </a:txBody>
                  <a:tcPr marL="0" marR="0" marT="0" marB="0" anchor="b"/>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584874662"/>
              </p:ext>
            </p:extLst>
          </p:nvPr>
        </p:nvGraphicFramePr>
        <p:xfrm>
          <a:off x="3352800" y="2118360"/>
          <a:ext cx="2362200" cy="3291840"/>
        </p:xfrm>
        <a:graphic>
          <a:graphicData uri="http://schemas.openxmlformats.org/drawingml/2006/table">
            <a:tbl>
              <a:tblPr>
                <a:tableStyleId>{5C22544A-7EE6-4342-B048-85BDC9FD1C3A}</a:tableStyleId>
              </a:tblPr>
              <a:tblGrid>
                <a:gridCol w="1242342"/>
                <a:gridCol w="1119858"/>
              </a:tblGrid>
              <a:tr h="190500">
                <a:tc>
                  <a:txBody>
                    <a:bodyPr/>
                    <a:lstStyle/>
                    <a:p>
                      <a:pPr algn="ctr" fontAlgn="b"/>
                      <a:r>
                        <a:rPr lang="en-US" sz="2400" u="none" strike="noStrike" kern="1200" dirty="0" smtClean="0">
                          <a:solidFill>
                            <a:schemeClr val="dk1"/>
                          </a:solidFill>
                          <a:effectLst/>
                          <a:latin typeface="+mn-lt"/>
                          <a:ea typeface="+mn-ea"/>
                          <a:cs typeface="+mn-cs"/>
                        </a:rPr>
                        <a:t>Week</a:t>
                      </a:r>
                      <a:endParaRPr lang="en-US" sz="2400" u="none" strike="noStrike" kern="1200" dirty="0">
                        <a:solidFill>
                          <a:schemeClr val="dk1"/>
                        </a:solidFill>
                        <a:effectLst/>
                        <a:latin typeface="+mn-lt"/>
                        <a:ea typeface="+mn-ea"/>
                        <a:cs typeface="+mn-cs"/>
                      </a:endParaRPr>
                    </a:p>
                  </a:txBody>
                  <a:tcPr marL="0" marR="0" marT="0" marB="0" anchor="b"/>
                </a:tc>
                <a:tc>
                  <a:txBody>
                    <a:bodyPr/>
                    <a:lstStyle/>
                    <a:p>
                      <a:pPr algn="ctr" fontAlgn="b"/>
                      <a:r>
                        <a:rPr lang="en-US" sz="2400" u="none" strike="noStrike" kern="1200" dirty="0" smtClean="0">
                          <a:solidFill>
                            <a:schemeClr val="dk1"/>
                          </a:solidFill>
                          <a:effectLst/>
                          <a:latin typeface="+mn-lt"/>
                          <a:ea typeface="+mn-ea"/>
                          <a:cs typeface="+mn-cs"/>
                        </a:rPr>
                        <a:t>Hours</a:t>
                      </a:r>
                      <a:endParaRPr lang="en-US" sz="2400" u="none" strike="noStrike" kern="1200" dirty="0">
                        <a:solidFill>
                          <a:schemeClr val="dk1"/>
                        </a:solidFill>
                        <a:effectLst/>
                        <a:latin typeface="+mn-lt"/>
                        <a:ea typeface="+mn-ea"/>
                        <a:cs typeface="+mn-cs"/>
                      </a:endParaRPr>
                    </a:p>
                  </a:txBody>
                  <a:tcPr marL="0" marR="0" marT="0" marB="0" anchor="b"/>
                </a:tc>
              </a:tr>
              <a:tr h="190500">
                <a:tc>
                  <a:txBody>
                    <a:bodyPr/>
                    <a:lstStyle/>
                    <a:p>
                      <a:pPr algn="ctr" fontAlgn="b"/>
                      <a:r>
                        <a:rPr lang="en-US" sz="2400" u="none" strike="noStrike" kern="1200" dirty="0" smtClean="0">
                          <a:solidFill>
                            <a:schemeClr val="dk1"/>
                          </a:solidFill>
                          <a:effectLst/>
                          <a:latin typeface="+mn-lt"/>
                          <a:ea typeface="+mn-ea"/>
                          <a:cs typeface="+mn-cs"/>
                        </a:rPr>
                        <a:t>6</a:t>
                      </a:r>
                      <a:endParaRPr lang="en-US" sz="2400" u="none" strike="noStrike" kern="1200" dirty="0">
                        <a:solidFill>
                          <a:schemeClr val="dk1"/>
                        </a:solidFill>
                        <a:effectLst/>
                        <a:latin typeface="+mn-lt"/>
                        <a:ea typeface="+mn-ea"/>
                        <a:cs typeface="+mn-cs"/>
                      </a:endParaRPr>
                    </a:p>
                  </a:txBody>
                  <a:tcPr marL="0" marR="0" marT="0" marB="0" anchor="b"/>
                </a:tc>
                <a:tc>
                  <a:txBody>
                    <a:bodyPr/>
                    <a:lstStyle/>
                    <a:p>
                      <a:pPr algn="r" fontAlgn="b"/>
                      <a:r>
                        <a:rPr lang="en-US" sz="2400" u="none" strike="noStrike" kern="1200" dirty="0" smtClean="0">
                          <a:solidFill>
                            <a:schemeClr val="dk1"/>
                          </a:solidFill>
                          <a:effectLst/>
                          <a:latin typeface="+mn-lt"/>
                          <a:ea typeface="+mn-ea"/>
                          <a:cs typeface="+mn-cs"/>
                        </a:rPr>
                        <a:t>54</a:t>
                      </a:r>
                      <a:endParaRPr lang="en-US" sz="2400" u="none" strike="noStrike" kern="1200" dirty="0">
                        <a:solidFill>
                          <a:schemeClr val="dk1"/>
                        </a:solidFill>
                        <a:effectLst/>
                        <a:latin typeface="+mn-lt"/>
                        <a:ea typeface="+mn-ea"/>
                        <a:cs typeface="+mn-cs"/>
                      </a:endParaRPr>
                    </a:p>
                  </a:txBody>
                  <a:tcPr marL="0" marR="0" marT="0" marB="0" anchor="b"/>
                </a:tc>
              </a:tr>
              <a:tr h="190500">
                <a:tc>
                  <a:txBody>
                    <a:bodyPr/>
                    <a:lstStyle/>
                    <a:p>
                      <a:pPr algn="ctr" fontAlgn="b"/>
                      <a:r>
                        <a:rPr lang="en-US" sz="2400" u="none" strike="noStrike" kern="1200" dirty="0" smtClean="0">
                          <a:solidFill>
                            <a:schemeClr val="dk1"/>
                          </a:solidFill>
                          <a:effectLst/>
                          <a:latin typeface="+mn-lt"/>
                          <a:ea typeface="+mn-ea"/>
                          <a:cs typeface="+mn-cs"/>
                        </a:rPr>
                        <a:t>7</a:t>
                      </a:r>
                      <a:endParaRPr lang="en-US" sz="2400" u="none" strike="noStrike" kern="1200" dirty="0">
                        <a:solidFill>
                          <a:schemeClr val="dk1"/>
                        </a:solidFill>
                        <a:effectLst/>
                        <a:latin typeface="+mn-lt"/>
                        <a:ea typeface="+mn-ea"/>
                        <a:cs typeface="+mn-cs"/>
                      </a:endParaRPr>
                    </a:p>
                  </a:txBody>
                  <a:tcPr marL="0" marR="0" marT="0" marB="0" anchor="b"/>
                </a:tc>
                <a:tc>
                  <a:txBody>
                    <a:bodyPr/>
                    <a:lstStyle/>
                    <a:p>
                      <a:pPr algn="r" fontAlgn="b"/>
                      <a:r>
                        <a:rPr lang="en-US" sz="2400" u="none" strike="noStrike" kern="1200" dirty="0" smtClean="0">
                          <a:solidFill>
                            <a:schemeClr val="dk1"/>
                          </a:solidFill>
                          <a:effectLst/>
                          <a:latin typeface="+mn-lt"/>
                          <a:ea typeface="+mn-ea"/>
                          <a:cs typeface="+mn-cs"/>
                        </a:rPr>
                        <a:t>75</a:t>
                      </a:r>
                      <a:endParaRPr lang="en-US" sz="2400" u="none" strike="noStrike" kern="1200" dirty="0">
                        <a:solidFill>
                          <a:schemeClr val="dk1"/>
                        </a:solidFill>
                        <a:effectLst/>
                        <a:latin typeface="+mn-lt"/>
                        <a:ea typeface="+mn-ea"/>
                        <a:cs typeface="+mn-cs"/>
                      </a:endParaRPr>
                    </a:p>
                  </a:txBody>
                  <a:tcPr marL="0" marR="0" marT="0" marB="0" anchor="b"/>
                </a:tc>
              </a:tr>
              <a:tr h="190500">
                <a:tc>
                  <a:txBody>
                    <a:bodyPr/>
                    <a:lstStyle/>
                    <a:p>
                      <a:pPr algn="ctr" fontAlgn="b"/>
                      <a:r>
                        <a:rPr lang="en-US" sz="2400" u="none" strike="noStrike" kern="1200" dirty="0" smtClean="0">
                          <a:solidFill>
                            <a:schemeClr val="dk1"/>
                          </a:solidFill>
                          <a:effectLst/>
                          <a:latin typeface="+mn-lt"/>
                          <a:ea typeface="+mn-ea"/>
                          <a:cs typeface="+mn-cs"/>
                        </a:rPr>
                        <a:t>8</a:t>
                      </a:r>
                      <a:endParaRPr lang="en-US" sz="2400" u="none" strike="noStrike" kern="1200" dirty="0">
                        <a:solidFill>
                          <a:schemeClr val="dk1"/>
                        </a:solidFill>
                        <a:effectLst/>
                        <a:latin typeface="+mn-lt"/>
                        <a:ea typeface="+mn-ea"/>
                        <a:cs typeface="+mn-cs"/>
                      </a:endParaRPr>
                    </a:p>
                  </a:txBody>
                  <a:tcPr marL="0" marR="0" marT="0" marB="0" anchor="b"/>
                </a:tc>
                <a:tc>
                  <a:txBody>
                    <a:bodyPr/>
                    <a:lstStyle/>
                    <a:p>
                      <a:pPr algn="r" fontAlgn="b"/>
                      <a:r>
                        <a:rPr lang="en-US" sz="2400" u="none" strike="noStrike" kern="1200" dirty="0" smtClean="0">
                          <a:solidFill>
                            <a:schemeClr val="dk1"/>
                          </a:solidFill>
                          <a:effectLst/>
                          <a:latin typeface="+mn-lt"/>
                          <a:ea typeface="+mn-ea"/>
                          <a:cs typeface="+mn-cs"/>
                        </a:rPr>
                        <a:t>51</a:t>
                      </a:r>
                      <a:endParaRPr lang="en-US" sz="2400" u="none" strike="noStrike" kern="1200" dirty="0">
                        <a:solidFill>
                          <a:schemeClr val="dk1"/>
                        </a:solidFill>
                        <a:effectLst/>
                        <a:latin typeface="+mn-lt"/>
                        <a:ea typeface="+mn-ea"/>
                        <a:cs typeface="+mn-cs"/>
                      </a:endParaRPr>
                    </a:p>
                  </a:txBody>
                  <a:tcPr marL="0" marR="0" marT="0" marB="0" anchor="b"/>
                </a:tc>
              </a:tr>
              <a:tr h="190500">
                <a:tc>
                  <a:txBody>
                    <a:bodyPr/>
                    <a:lstStyle/>
                    <a:p>
                      <a:pPr algn="ctr" fontAlgn="b"/>
                      <a:r>
                        <a:rPr lang="en-US" sz="2400" u="none" strike="noStrike" kern="1200" dirty="0" smtClean="0">
                          <a:solidFill>
                            <a:schemeClr val="dk1"/>
                          </a:solidFill>
                          <a:effectLst/>
                          <a:latin typeface="+mn-lt"/>
                          <a:ea typeface="+mn-ea"/>
                          <a:cs typeface="+mn-cs"/>
                        </a:rPr>
                        <a:t>9</a:t>
                      </a:r>
                      <a:endParaRPr lang="en-US" sz="2400" u="none" strike="noStrike" kern="1200" dirty="0">
                        <a:solidFill>
                          <a:schemeClr val="dk1"/>
                        </a:solidFill>
                        <a:effectLst/>
                        <a:latin typeface="+mn-lt"/>
                        <a:ea typeface="+mn-ea"/>
                        <a:cs typeface="+mn-cs"/>
                      </a:endParaRPr>
                    </a:p>
                  </a:txBody>
                  <a:tcPr marL="0" marR="0" marT="0" marB="0" anchor="b"/>
                </a:tc>
                <a:tc>
                  <a:txBody>
                    <a:bodyPr/>
                    <a:lstStyle/>
                    <a:p>
                      <a:pPr algn="r" fontAlgn="b"/>
                      <a:r>
                        <a:rPr lang="en-US" sz="2400" u="none" strike="noStrike" kern="1200" dirty="0" smtClean="0">
                          <a:solidFill>
                            <a:schemeClr val="dk1"/>
                          </a:solidFill>
                          <a:effectLst/>
                          <a:latin typeface="+mn-lt"/>
                          <a:ea typeface="+mn-ea"/>
                          <a:cs typeface="+mn-cs"/>
                        </a:rPr>
                        <a:t>61</a:t>
                      </a:r>
                      <a:endParaRPr lang="en-US" sz="2400" u="none" strike="noStrike" kern="1200" dirty="0">
                        <a:solidFill>
                          <a:schemeClr val="dk1"/>
                        </a:solidFill>
                        <a:effectLst/>
                        <a:latin typeface="+mn-lt"/>
                        <a:ea typeface="+mn-ea"/>
                        <a:cs typeface="+mn-cs"/>
                      </a:endParaRPr>
                    </a:p>
                  </a:txBody>
                  <a:tcPr marL="0" marR="0" marT="0" marB="0" anchor="b"/>
                </a:tc>
              </a:tr>
              <a:tr h="190500">
                <a:tc>
                  <a:txBody>
                    <a:bodyPr/>
                    <a:lstStyle/>
                    <a:p>
                      <a:pPr algn="ctr" fontAlgn="b"/>
                      <a:r>
                        <a:rPr lang="en-US" sz="2400" u="none" strike="noStrike" kern="1200" dirty="0" smtClean="0">
                          <a:solidFill>
                            <a:schemeClr val="dk1"/>
                          </a:solidFill>
                          <a:effectLst/>
                          <a:latin typeface="+mn-lt"/>
                          <a:ea typeface="+mn-ea"/>
                          <a:cs typeface="+mn-cs"/>
                        </a:rPr>
                        <a:t>Avg.</a:t>
                      </a:r>
                      <a:endParaRPr lang="en-US" sz="2400" u="none" strike="noStrike" kern="1200" dirty="0">
                        <a:solidFill>
                          <a:schemeClr val="dk1"/>
                        </a:solidFill>
                        <a:effectLst/>
                        <a:latin typeface="+mn-lt"/>
                        <a:ea typeface="+mn-ea"/>
                        <a:cs typeface="+mn-cs"/>
                      </a:endParaRPr>
                    </a:p>
                  </a:txBody>
                  <a:tcPr marL="0" marR="0" marT="0" marB="0" anchor="b"/>
                </a:tc>
                <a:tc>
                  <a:txBody>
                    <a:bodyPr/>
                    <a:lstStyle/>
                    <a:p>
                      <a:pPr algn="r" fontAlgn="b"/>
                      <a:r>
                        <a:rPr lang="en-US" sz="2400" u="none" strike="noStrike" kern="1200" dirty="0" smtClean="0">
                          <a:solidFill>
                            <a:schemeClr val="dk1"/>
                          </a:solidFill>
                          <a:effectLst/>
                          <a:latin typeface="+mn-lt"/>
                          <a:ea typeface="+mn-ea"/>
                          <a:cs typeface="+mn-cs"/>
                        </a:rPr>
                        <a:t>60.25</a:t>
                      </a:r>
                      <a:endParaRPr lang="en-US" sz="2400" u="none" strike="noStrike" kern="1200" dirty="0">
                        <a:solidFill>
                          <a:schemeClr val="dk1"/>
                        </a:solidFill>
                        <a:effectLst/>
                        <a:latin typeface="+mn-lt"/>
                        <a:ea typeface="+mn-ea"/>
                        <a:cs typeface="+mn-cs"/>
                      </a:endParaRPr>
                    </a:p>
                  </a:txBody>
                  <a:tcPr marL="0" marR="0" marT="0" marB="0" anchor="b"/>
                </a:tc>
              </a:tr>
              <a:tr h="190500">
                <a:tc>
                  <a:txBody>
                    <a:bodyPr/>
                    <a:lstStyle/>
                    <a:p>
                      <a:pPr algn="ctr" fontAlgn="b"/>
                      <a:endParaRPr lang="en-US" sz="2400" u="none" strike="noStrike" kern="1200" dirty="0">
                        <a:solidFill>
                          <a:schemeClr val="dk1"/>
                        </a:solidFill>
                        <a:effectLst/>
                        <a:latin typeface="+mn-lt"/>
                        <a:ea typeface="+mn-ea"/>
                        <a:cs typeface="+mn-cs"/>
                      </a:endParaRPr>
                    </a:p>
                  </a:txBody>
                  <a:tcPr marL="0" marR="0" marT="0" marB="0" anchor="b"/>
                </a:tc>
                <a:tc>
                  <a:txBody>
                    <a:bodyPr/>
                    <a:lstStyle/>
                    <a:p>
                      <a:pPr algn="r" fontAlgn="b"/>
                      <a:endParaRPr lang="en-US" sz="2400" u="none" strike="noStrike" kern="1200" dirty="0">
                        <a:solidFill>
                          <a:schemeClr val="dk1"/>
                        </a:solidFill>
                        <a:effectLst/>
                        <a:latin typeface="+mn-lt"/>
                        <a:ea typeface="+mn-ea"/>
                        <a:cs typeface="+mn-cs"/>
                      </a:endParaRPr>
                    </a:p>
                  </a:txBody>
                  <a:tcPr marL="0" marR="0" marT="0" marB="0" anchor="b"/>
                </a:tc>
              </a:tr>
              <a:tr h="190500">
                <a:tc>
                  <a:txBody>
                    <a:bodyPr/>
                    <a:lstStyle/>
                    <a:p>
                      <a:pPr algn="ctr" fontAlgn="b"/>
                      <a:endParaRPr lang="en-US" sz="2400" u="none" strike="noStrike" kern="1200" dirty="0">
                        <a:solidFill>
                          <a:schemeClr val="dk1"/>
                        </a:solidFill>
                        <a:effectLst/>
                        <a:latin typeface="+mn-lt"/>
                        <a:ea typeface="+mn-ea"/>
                        <a:cs typeface="+mn-cs"/>
                      </a:endParaRPr>
                    </a:p>
                  </a:txBody>
                  <a:tcPr marL="0" marR="0" marT="0" marB="0" anchor="b"/>
                </a:tc>
                <a:tc>
                  <a:txBody>
                    <a:bodyPr/>
                    <a:lstStyle/>
                    <a:p>
                      <a:pPr algn="r" fontAlgn="b"/>
                      <a:endParaRPr lang="en-US" sz="2400" u="none" strike="noStrike" kern="1200" dirty="0">
                        <a:solidFill>
                          <a:schemeClr val="dk1"/>
                        </a:solidFill>
                        <a:effectLst/>
                        <a:latin typeface="+mn-lt"/>
                        <a:ea typeface="+mn-ea"/>
                        <a:cs typeface="+mn-cs"/>
                      </a:endParaRPr>
                    </a:p>
                  </a:txBody>
                  <a:tcPr marL="0" marR="0" marT="0" marB="0" anchor="b"/>
                </a:tc>
              </a:tr>
              <a:tr h="190500">
                <a:tc>
                  <a:txBody>
                    <a:bodyPr/>
                    <a:lstStyle/>
                    <a:p>
                      <a:pPr algn="ctr" fontAlgn="b"/>
                      <a:endParaRPr lang="en-US" sz="2400" u="none" strike="noStrike" kern="1200" dirty="0">
                        <a:solidFill>
                          <a:schemeClr val="dk1"/>
                        </a:solidFill>
                        <a:effectLst/>
                        <a:latin typeface="+mn-lt"/>
                        <a:ea typeface="+mn-ea"/>
                        <a:cs typeface="+mn-cs"/>
                      </a:endParaRPr>
                    </a:p>
                  </a:txBody>
                  <a:tcPr marL="0" marR="0" marT="0" marB="0" anchor="b"/>
                </a:tc>
                <a:tc>
                  <a:txBody>
                    <a:bodyPr/>
                    <a:lstStyle/>
                    <a:p>
                      <a:pPr algn="r" fontAlgn="b"/>
                      <a:endParaRPr lang="en-US" sz="2400" u="none" strike="noStrike" kern="1200" dirty="0">
                        <a:solidFill>
                          <a:schemeClr val="dk1"/>
                        </a:solidFill>
                        <a:effectLst/>
                        <a:latin typeface="+mn-lt"/>
                        <a:ea typeface="+mn-ea"/>
                        <a:cs typeface="+mn-cs"/>
                      </a:endParaRPr>
                    </a:p>
                  </a:txBody>
                  <a:tcPr marL="0" marR="0" marT="0" marB="0" anchor="b"/>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999211934"/>
              </p:ext>
            </p:extLst>
          </p:nvPr>
        </p:nvGraphicFramePr>
        <p:xfrm>
          <a:off x="304800" y="2118360"/>
          <a:ext cx="2362200" cy="3291840"/>
        </p:xfrm>
        <a:graphic>
          <a:graphicData uri="http://schemas.openxmlformats.org/drawingml/2006/table">
            <a:tbl>
              <a:tblPr>
                <a:tableStyleId>{5C22544A-7EE6-4342-B048-85BDC9FD1C3A}</a:tableStyleId>
              </a:tblPr>
              <a:tblGrid>
                <a:gridCol w="1242342"/>
                <a:gridCol w="1119858"/>
              </a:tblGrid>
              <a:tr h="190500">
                <a:tc>
                  <a:txBody>
                    <a:bodyPr/>
                    <a:lstStyle/>
                    <a:p>
                      <a:pPr algn="ctr" fontAlgn="b"/>
                      <a:r>
                        <a:rPr lang="en-US" sz="2400" u="none" strike="noStrike" kern="1200" dirty="0" smtClean="0">
                          <a:solidFill>
                            <a:schemeClr val="dk1"/>
                          </a:solidFill>
                          <a:effectLst/>
                          <a:latin typeface="+mn-lt"/>
                          <a:ea typeface="+mn-ea"/>
                          <a:cs typeface="+mn-cs"/>
                        </a:rPr>
                        <a:t>Week</a:t>
                      </a:r>
                      <a:endParaRPr lang="en-US" sz="2400" u="none" strike="noStrike" kern="1200" dirty="0">
                        <a:solidFill>
                          <a:schemeClr val="dk1"/>
                        </a:solidFill>
                        <a:effectLst/>
                        <a:latin typeface="+mn-lt"/>
                        <a:ea typeface="+mn-ea"/>
                        <a:cs typeface="+mn-cs"/>
                      </a:endParaRPr>
                    </a:p>
                  </a:txBody>
                  <a:tcPr marL="0" marR="0" marT="0" marB="0" anchor="b"/>
                </a:tc>
                <a:tc>
                  <a:txBody>
                    <a:bodyPr/>
                    <a:lstStyle/>
                    <a:p>
                      <a:pPr algn="ctr" fontAlgn="b"/>
                      <a:r>
                        <a:rPr lang="en-US" sz="2400" u="none" strike="noStrike" kern="1200" dirty="0" smtClean="0">
                          <a:solidFill>
                            <a:schemeClr val="dk1"/>
                          </a:solidFill>
                          <a:effectLst/>
                          <a:latin typeface="+mn-lt"/>
                          <a:ea typeface="+mn-ea"/>
                          <a:cs typeface="+mn-cs"/>
                        </a:rPr>
                        <a:t>Hours</a:t>
                      </a:r>
                      <a:endParaRPr lang="en-US" sz="2400" u="none" strike="noStrike" kern="1200" dirty="0">
                        <a:solidFill>
                          <a:schemeClr val="dk1"/>
                        </a:solidFill>
                        <a:effectLst/>
                        <a:latin typeface="+mn-lt"/>
                        <a:ea typeface="+mn-ea"/>
                        <a:cs typeface="+mn-cs"/>
                      </a:endParaRPr>
                    </a:p>
                  </a:txBody>
                  <a:tcPr marL="0" marR="0" marT="0" marB="0" anchor="b"/>
                </a:tc>
              </a:tr>
              <a:tr h="190500">
                <a:tc>
                  <a:txBody>
                    <a:bodyPr/>
                    <a:lstStyle/>
                    <a:p>
                      <a:pPr algn="ctr" fontAlgn="b"/>
                      <a:r>
                        <a:rPr lang="en-US" sz="2400" u="none" strike="noStrike" kern="1200" dirty="0" smtClean="0">
                          <a:solidFill>
                            <a:schemeClr val="dk1"/>
                          </a:solidFill>
                          <a:effectLst/>
                          <a:latin typeface="+mn-lt"/>
                          <a:ea typeface="+mn-ea"/>
                          <a:cs typeface="+mn-cs"/>
                        </a:rPr>
                        <a:t>1</a:t>
                      </a:r>
                    </a:p>
                  </a:txBody>
                  <a:tcPr marL="0" marR="0" marT="0" marB="0" anchor="b"/>
                </a:tc>
                <a:tc>
                  <a:txBody>
                    <a:bodyPr/>
                    <a:lstStyle/>
                    <a:p>
                      <a:pPr algn="r" fontAlgn="b"/>
                      <a:r>
                        <a:rPr lang="en-US" sz="2400" u="none" strike="noStrike" kern="1200" dirty="0" smtClean="0">
                          <a:solidFill>
                            <a:schemeClr val="dk1"/>
                          </a:solidFill>
                          <a:effectLst/>
                          <a:latin typeface="+mn-lt"/>
                          <a:ea typeface="+mn-ea"/>
                          <a:cs typeface="+mn-cs"/>
                        </a:rPr>
                        <a:t>31</a:t>
                      </a:r>
                      <a:endParaRPr lang="en-US" sz="2400" u="none" strike="noStrike" kern="1200" dirty="0">
                        <a:solidFill>
                          <a:schemeClr val="dk1"/>
                        </a:solidFill>
                        <a:effectLst/>
                        <a:latin typeface="+mn-lt"/>
                        <a:ea typeface="+mn-ea"/>
                        <a:cs typeface="+mn-cs"/>
                      </a:endParaRPr>
                    </a:p>
                  </a:txBody>
                  <a:tcPr marL="0" marR="0" marT="0" marB="0" anchor="b"/>
                </a:tc>
              </a:tr>
              <a:tr h="190500">
                <a:tc>
                  <a:txBody>
                    <a:bodyPr/>
                    <a:lstStyle/>
                    <a:p>
                      <a:pPr algn="ctr" fontAlgn="b"/>
                      <a:r>
                        <a:rPr lang="en-US" sz="2400" u="none" strike="noStrike" kern="1200" dirty="0" smtClean="0">
                          <a:solidFill>
                            <a:schemeClr val="dk1"/>
                          </a:solidFill>
                          <a:effectLst/>
                          <a:latin typeface="+mn-lt"/>
                          <a:ea typeface="+mn-ea"/>
                          <a:cs typeface="+mn-cs"/>
                        </a:rPr>
                        <a:t>2</a:t>
                      </a:r>
                      <a:endParaRPr lang="en-US" sz="2400" u="none" strike="noStrike" kern="1200" dirty="0">
                        <a:solidFill>
                          <a:schemeClr val="dk1"/>
                        </a:solidFill>
                        <a:effectLst/>
                        <a:latin typeface="+mn-lt"/>
                        <a:ea typeface="+mn-ea"/>
                        <a:cs typeface="+mn-cs"/>
                      </a:endParaRPr>
                    </a:p>
                  </a:txBody>
                  <a:tcPr marL="0" marR="0" marT="0" marB="0" anchor="b"/>
                </a:tc>
                <a:tc>
                  <a:txBody>
                    <a:bodyPr/>
                    <a:lstStyle/>
                    <a:p>
                      <a:pPr algn="r" fontAlgn="b"/>
                      <a:r>
                        <a:rPr lang="en-US" sz="2400" u="none" strike="noStrike" kern="1200" dirty="0" smtClean="0">
                          <a:solidFill>
                            <a:schemeClr val="dk1"/>
                          </a:solidFill>
                          <a:effectLst/>
                          <a:latin typeface="+mn-lt"/>
                          <a:ea typeface="+mn-ea"/>
                          <a:cs typeface="+mn-cs"/>
                        </a:rPr>
                        <a:t>48</a:t>
                      </a:r>
                      <a:endParaRPr lang="en-US" sz="2400" u="none" strike="noStrike" kern="1200" dirty="0">
                        <a:solidFill>
                          <a:schemeClr val="dk1"/>
                        </a:solidFill>
                        <a:effectLst/>
                        <a:latin typeface="+mn-lt"/>
                        <a:ea typeface="+mn-ea"/>
                        <a:cs typeface="+mn-cs"/>
                      </a:endParaRPr>
                    </a:p>
                  </a:txBody>
                  <a:tcPr marL="0" marR="0" marT="0" marB="0" anchor="b"/>
                </a:tc>
              </a:tr>
              <a:tr h="190500">
                <a:tc>
                  <a:txBody>
                    <a:bodyPr/>
                    <a:lstStyle/>
                    <a:p>
                      <a:pPr algn="ctr" fontAlgn="b"/>
                      <a:r>
                        <a:rPr lang="en-US" sz="2400" u="none" strike="noStrike" kern="1200" dirty="0" smtClean="0">
                          <a:solidFill>
                            <a:schemeClr val="dk1"/>
                          </a:solidFill>
                          <a:effectLst/>
                          <a:latin typeface="+mn-lt"/>
                          <a:ea typeface="+mn-ea"/>
                          <a:cs typeface="+mn-cs"/>
                        </a:rPr>
                        <a:t>3</a:t>
                      </a:r>
                      <a:endParaRPr lang="en-US" sz="2400" u="none" strike="noStrike" kern="1200" dirty="0">
                        <a:solidFill>
                          <a:schemeClr val="dk1"/>
                        </a:solidFill>
                        <a:effectLst/>
                        <a:latin typeface="+mn-lt"/>
                        <a:ea typeface="+mn-ea"/>
                        <a:cs typeface="+mn-cs"/>
                      </a:endParaRPr>
                    </a:p>
                  </a:txBody>
                  <a:tcPr marL="0" marR="0" marT="0" marB="0" anchor="b"/>
                </a:tc>
                <a:tc>
                  <a:txBody>
                    <a:bodyPr/>
                    <a:lstStyle/>
                    <a:p>
                      <a:pPr algn="r" fontAlgn="b"/>
                      <a:r>
                        <a:rPr lang="en-US" sz="2400" u="none" strike="noStrike" kern="1200" dirty="0" smtClean="0">
                          <a:solidFill>
                            <a:schemeClr val="dk1"/>
                          </a:solidFill>
                          <a:effectLst/>
                          <a:latin typeface="+mn-lt"/>
                          <a:ea typeface="+mn-ea"/>
                          <a:cs typeface="+mn-cs"/>
                        </a:rPr>
                        <a:t>47</a:t>
                      </a:r>
                      <a:endParaRPr lang="en-US" sz="2400" u="none" strike="noStrike" kern="1200" dirty="0">
                        <a:solidFill>
                          <a:schemeClr val="dk1"/>
                        </a:solidFill>
                        <a:effectLst/>
                        <a:latin typeface="+mn-lt"/>
                        <a:ea typeface="+mn-ea"/>
                        <a:cs typeface="+mn-cs"/>
                      </a:endParaRPr>
                    </a:p>
                  </a:txBody>
                  <a:tcPr marL="0" marR="0" marT="0" marB="0" anchor="b"/>
                </a:tc>
              </a:tr>
              <a:tr h="190500">
                <a:tc>
                  <a:txBody>
                    <a:bodyPr/>
                    <a:lstStyle/>
                    <a:p>
                      <a:pPr algn="ctr" fontAlgn="b"/>
                      <a:r>
                        <a:rPr lang="en-US" sz="2400" u="none" strike="noStrike" kern="1200" dirty="0" smtClean="0">
                          <a:solidFill>
                            <a:schemeClr val="dk1"/>
                          </a:solidFill>
                          <a:effectLst/>
                          <a:latin typeface="+mn-lt"/>
                          <a:ea typeface="+mn-ea"/>
                          <a:cs typeface="+mn-cs"/>
                        </a:rPr>
                        <a:t>4</a:t>
                      </a:r>
                      <a:endParaRPr lang="en-US" sz="2400" u="none" strike="noStrike" kern="1200" dirty="0">
                        <a:solidFill>
                          <a:schemeClr val="dk1"/>
                        </a:solidFill>
                        <a:effectLst/>
                        <a:latin typeface="+mn-lt"/>
                        <a:ea typeface="+mn-ea"/>
                        <a:cs typeface="+mn-cs"/>
                      </a:endParaRPr>
                    </a:p>
                  </a:txBody>
                  <a:tcPr marL="0" marR="0" marT="0" marB="0" anchor="b"/>
                </a:tc>
                <a:tc>
                  <a:txBody>
                    <a:bodyPr/>
                    <a:lstStyle/>
                    <a:p>
                      <a:pPr algn="r" fontAlgn="b"/>
                      <a:r>
                        <a:rPr lang="en-US" sz="2400" u="none" strike="noStrike" kern="1200" dirty="0" smtClean="0">
                          <a:solidFill>
                            <a:schemeClr val="dk1"/>
                          </a:solidFill>
                          <a:effectLst/>
                          <a:latin typeface="+mn-lt"/>
                          <a:ea typeface="+mn-ea"/>
                          <a:cs typeface="+mn-cs"/>
                        </a:rPr>
                        <a:t>43</a:t>
                      </a:r>
                      <a:endParaRPr lang="en-US" sz="2400" u="none" strike="noStrike" kern="1200" dirty="0">
                        <a:solidFill>
                          <a:schemeClr val="dk1"/>
                        </a:solidFill>
                        <a:effectLst/>
                        <a:latin typeface="+mn-lt"/>
                        <a:ea typeface="+mn-ea"/>
                        <a:cs typeface="+mn-cs"/>
                      </a:endParaRPr>
                    </a:p>
                  </a:txBody>
                  <a:tcPr marL="0" marR="0" marT="0" marB="0" anchor="b"/>
                </a:tc>
              </a:tr>
              <a:tr h="190500">
                <a:tc>
                  <a:txBody>
                    <a:bodyPr/>
                    <a:lstStyle/>
                    <a:p>
                      <a:pPr algn="ctr" fontAlgn="b"/>
                      <a:r>
                        <a:rPr lang="en-US" sz="2400" u="none" strike="noStrike" kern="1200" dirty="0" smtClean="0">
                          <a:solidFill>
                            <a:schemeClr val="dk1"/>
                          </a:solidFill>
                          <a:effectLst/>
                          <a:latin typeface="+mn-lt"/>
                          <a:ea typeface="+mn-ea"/>
                          <a:cs typeface="+mn-cs"/>
                        </a:rPr>
                        <a:t>5</a:t>
                      </a:r>
                      <a:endParaRPr lang="en-US" sz="2400" u="none" strike="noStrike" kern="1200" dirty="0">
                        <a:solidFill>
                          <a:schemeClr val="dk1"/>
                        </a:solidFill>
                        <a:effectLst/>
                        <a:latin typeface="+mn-lt"/>
                        <a:ea typeface="+mn-ea"/>
                        <a:cs typeface="+mn-cs"/>
                      </a:endParaRPr>
                    </a:p>
                  </a:txBody>
                  <a:tcPr marL="0" marR="0" marT="0" marB="0" anchor="b"/>
                </a:tc>
                <a:tc>
                  <a:txBody>
                    <a:bodyPr/>
                    <a:lstStyle/>
                    <a:p>
                      <a:pPr algn="r" fontAlgn="b"/>
                      <a:r>
                        <a:rPr lang="en-US" sz="2400" u="none" strike="noStrike" kern="1200" dirty="0" smtClean="0">
                          <a:solidFill>
                            <a:schemeClr val="dk1"/>
                          </a:solidFill>
                          <a:effectLst/>
                          <a:latin typeface="+mn-lt"/>
                          <a:ea typeface="+mn-ea"/>
                          <a:cs typeface="+mn-cs"/>
                        </a:rPr>
                        <a:t>51</a:t>
                      </a:r>
                      <a:endParaRPr lang="en-US" sz="2400" u="none" strike="noStrike" kern="1200" dirty="0">
                        <a:solidFill>
                          <a:schemeClr val="dk1"/>
                        </a:solidFill>
                        <a:effectLst/>
                        <a:latin typeface="+mn-lt"/>
                        <a:ea typeface="+mn-ea"/>
                        <a:cs typeface="+mn-cs"/>
                      </a:endParaRPr>
                    </a:p>
                  </a:txBody>
                  <a:tcPr marL="0" marR="0" marT="0" marB="0" anchor="b"/>
                </a:tc>
              </a:tr>
              <a:tr h="190500">
                <a:tc>
                  <a:txBody>
                    <a:bodyPr/>
                    <a:lstStyle/>
                    <a:p>
                      <a:pPr algn="ctr" fontAlgn="b"/>
                      <a:r>
                        <a:rPr lang="en-US" sz="2400" u="none" strike="noStrike" kern="1200" dirty="0" smtClean="0">
                          <a:solidFill>
                            <a:schemeClr val="dk1"/>
                          </a:solidFill>
                          <a:effectLst/>
                          <a:latin typeface="+mn-lt"/>
                          <a:ea typeface="+mn-ea"/>
                          <a:cs typeface="+mn-cs"/>
                        </a:rPr>
                        <a:t>Avg.</a:t>
                      </a:r>
                      <a:endParaRPr lang="en-US" sz="2400" u="none" strike="noStrike" kern="1200" dirty="0">
                        <a:solidFill>
                          <a:schemeClr val="dk1"/>
                        </a:solidFill>
                        <a:effectLst/>
                        <a:latin typeface="+mn-lt"/>
                        <a:ea typeface="+mn-ea"/>
                        <a:cs typeface="+mn-cs"/>
                      </a:endParaRPr>
                    </a:p>
                  </a:txBody>
                  <a:tcPr marL="0" marR="0" marT="0" marB="0" anchor="b"/>
                </a:tc>
                <a:tc>
                  <a:txBody>
                    <a:bodyPr/>
                    <a:lstStyle/>
                    <a:p>
                      <a:pPr algn="r" fontAlgn="b"/>
                      <a:r>
                        <a:rPr lang="en-US" sz="2400" u="none" strike="noStrike" kern="1200" dirty="0" smtClean="0">
                          <a:solidFill>
                            <a:schemeClr val="dk1"/>
                          </a:solidFill>
                          <a:effectLst/>
                          <a:latin typeface="+mn-lt"/>
                          <a:ea typeface="+mn-ea"/>
                          <a:cs typeface="+mn-cs"/>
                        </a:rPr>
                        <a:t>44</a:t>
                      </a:r>
                      <a:endParaRPr lang="en-US" sz="2400" u="none" strike="noStrike" kern="1200" dirty="0">
                        <a:solidFill>
                          <a:schemeClr val="dk1"/>
                        </a:solidFill>
                        <a:effectLst/>
                        <a:latin typeface="+mn-lt"/>
                        <a:ea typeface="+mn-ea"/>
                        <a:cs typeface="+mn-cs"/>
                      </a:endParaRPr>
                    </a:p>
                  </a:txBody>
                  <a:tcPr marL="0" marR="0" marT="0" marB="0" anchor="b"/>
                </a:tc>
              </a:tr>
              <a:tr h="190500">
                <a:tc>
                  <a:txBody>
                    <a:bodyPr/>
                    <a:lstStyle/>
                    <a:p>
                      <a:pPr algn="ctr" fontAlgn="b"/>
                      <a:endParaRPr lang="en-US" sz="2400" u="none" strike="noStrike" kern="1200" dirty="0">
                        <a:solidFill>
                          <a:schemeClr val="dk1"/>
                        </a:solidFill>
                        <a:effectLst/>
                        <a:latin typeface="+mn-lt"/>
                        <a:ea typeface="+mn-ea"/>
                        <a:cs typeface="+mn-cs"/>
                      </a:endParaRPr>
                    </a:p>
                  </a:txBody>
                  <a:tcPr marL="0" marR="0" marT="0" marB="0" anchor="b"/>
                </a:tc>
                <a:tc>
                  <a:txBody>
                    <a:bodyPr/>
                    <a:lstStyle/>
                    <a:p>
                      <a:pPr algn="r" fontAlgn="b"/>
                      <a:endParaRPr lang="en-US" sz="2400" u="none" strike="noStrike" kern="1200" dirty="0">
                        <a:solidFill>
                          <a:schemeClr val="dk1"/>
                        </a:solidFill>
                        <a:effectLst/>
                        <a:latin typeface="+mn-lt"/>
                        <a:ea typeface="+mn-ea"/>
                        <a:cs typeface="+mn-cs"/>
                      </a:endParaRPr>
                    </a:p>
                  </a:txBody>
                  <a:tcPr marL="0" marR="0" marT="0" marB="0" anchor="b"/>
                </a:tc>
              </a:tr>
              <a:tr h="190500">
                <a:tc>
                  <a:txBody>
                    <a:bodyPr/>
                    <a:lstStyle/>
                    <a:p>
                      <a:pPr algn="ctr" fontAlgn="b"/>
                      <a:endParaRPr lang="en-US" sz="2400" u="none" strike="noStrike" kern="1200" dirty="0">
                        <a:solidFill>
                          <a:schemeClr val="dk1"/>
                        </a:solidFill>
                        <a:effectLst/>
                        <a:latin typeface="+mn-lt"/>
                        <a:ea typeface="+mn-ea"/>
                        <a:cs typeface="+mn-cs"/>
                      </a:endParaRPr>
                    </a:p>
                  </a:txBody>
                  <a:tcPr marL="0" marR="0" marT="0" marB="0" anchor="b"/>
                </a:tc>
                <a:tc>
                  <a:txBody>
                    <a:bodyPr/>
                    <a:lstStyle/>
                    <a:p>
                      <a:pPr algn="r" fontAlgn="b"/>
                      <a:endParaRPr lang="en-US" sz="2400" u="none" strike="noStrike" kern="1200" dirty="0">
                        <a:solidFill>
                          <a:schemeClr val="dk1"/>
                        </a:solidFill>
                        <a:effectLst/>
                        <a:latin typeface="+mn-lt"/>
                        <a:ea typeface="+mn-ea"/>
                        <a:cs typeface="+mn-cs"/>
                      </a:endParaRPr>
                    </a:p>
                  </a:txBody>
                  <a:tcPr marL="0" marR="0" marT="0" marB="0" anchor="b"/>
                </a:tc>
              </a:tr>
            </a:tbl>
          </a:graphicData>
        </a:graphic>
      </p:graphicFrame>
    </p:spTree>
    <p:extLst>
      <p:ext uri="{BB962C8B-B14F-4D97-AF65-F5344CB8AC3E}">
        <p14:creationId xmlns:p14="http://schemas.microsoft.com/office/powerpoint/2010/main" val="3690373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High-Level Plan Sample</a:t>
            </a:r>
            <a:endParaRPr lang="en-US" dirty="0"/>
          </a:p>
        </p:txBody>
      </p:sp>
      <p:sp>
        <p:nvSpPr>
          <p:cNvPr id="6" name="내용 개체 틀 5"/>
          <p:cNvSpPr>
            <a:spLocks noGrp="1"/>
          </p:cNvSpPr>
          <p:nvPr>
            <p:ph idx="1"/>
          </p:nvPr>
        </p:nvSpPr>
        <p:spPr/>
        <p:txBody>
          <a:bodyPr/>
          <a:lstStyle/>
          <a:p>
            <a:endParaRPr lang="en-US"/>
          </a:p>
        </p:txBody>
      </p:sp>
      <p:sp>
        <p:nvSpPr>
          <p:cNvPr id="5" name="슬라이드 번호 개체 틀 4"/>
          <p:cNvSpPr>
            <a:spLocks noGrp="1"/>
          </p:cNvSpPr>
          <p:nvPr>
            <p:ph type="sldNum" sz="quarter" idx="12"/>
          </p:nvPr>
        </p:nvSpPr>
        <p:spPr/>
        <p:txBody>
          <a:bodyPr/>
          <a:lstStyle/>
          <a:p>
            <a:fld id="{C8543539-7BAA-46DC-B70F-B410051F05C1}" type="slidenum">
              <a:rPr lang="en-US" smtClean="0"/>
              <a:pPr/>
              <a:t>76</a:t>
            </a:fld>
            <a:endParaRPr lang="en-US"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2" y="2209800"/>
            <a:ext cx="8848907"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928815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Plan Metrics</a:t>
            </a:r>
            <a:endParaRPr lang="en-US" dirty="0"/>
          </a:p>
        </p:txBody>
      </p:sp>
      <p:sp>
        <p:nvSpPr>
          <p:cNvPr id="6" name="슬라이드 번호 개체 틀 5"/>
          <p:cNvSpPr>
            <a:spLocks noGrp="1"/>
          </p:cNvSpPr>
          <p:nvPr>
            <p:ph type="sldNum" sz="quarter" idx="12"/>
          </p:nvPr>
        </p:nvSpPr>
        <p:spPr/>
        <p:txBody>
          <a:bodyPr/>
          <a:lstStyle/>
          <a:p>
            <a:fld id="{C8543539-7BAA-46DC-B70F-B410051F05C1}" type="slidenum">
              <a:rPr lang="en-US" smtClean="0"/>
              <a:pPr/>
              <a:t>77</a:t>
            </a:fld>
            <a:endParaRPr lang="en-US" dirty="0"/>
          </a:p>
        </p:txBody>
      </p:sp>
      <p:graphicFrame>
        <p:nvGraphicFramePr>
          <p:cNvPr id="4" name="Chart 3"/>
          <p:cNvGraphicFramePr>
            <a:graphicFrameLocks/>
          </p:cNvGraphicFramePr>
          <p:nvPr>
            <p:extLst>
              <p:ext uri="{D42A27DB-BD31-4B8C-83A1-F6EECF244321}">
                <p14:modId xmlns:p14="http://schemas.microsoft.com/office/powerpoint/2010/main" val="2135757116"/>
              </p:ext>
            </p:extLst>
          </p:nvPr>
        </p:nvGraphicFramePr>
        <p:xfrm>
          <a:off x="1066800" y="1752600"/>
          <a:ext cx="6934200" cy="4495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3104209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WBS Sample</a:t>
            </a:r>
            <a:endParaRPr lang="en-US" dirty="0"/>
          </a:p>
        </p:txBody>
      </p:sp>
      <p:sp>
        <p:nvSpPr>
          <p:cNvPr id="6" name="내용 개체 틀 5"/>
          <p:cNvSpPr>
            <a:spLocks noGrp="1"/>
          </p:cNvSpPr>
          <p:nvPr>
            <p:ph idx="1"/>
          </p:nvPr>
        </p:nvSpPr>
        <p:spPr/>
        <p:txBody>
          <a:bodyPr/>
          <a:lstStyle/>
          <a:p>
            <a:endParaRPr lang="en-US"/>
          </a:p>
        </p:txBody>
      </p:sp>
      <p:sp>
        <p:nvSpPr>
          <p:cNvPr id="5" name="슬라이드 번호 개체 틀 4"/>
          <p:cNvSpPr>
            <a:spLocks noGrp="1"/>
          </p:cNvSpPr>
          <p:nvPr>
            <p:ph type="sldNum" sz="quarter" idx="12"/>
          </p:nvPr>
        </p:nvSpPr>
        <p:spPr/>
        <p:txBody>
          <a:bodyPr/>
          <a:lstStyle/>
          <a:p>
            <a:fld id="{C8543539-7BAA-46DC-B70F-B410051F05C1}" type="slidenum">
              <a:rPr lang="en-US" smtClean="0"/>
              <a:pPr/>
              <a:t>78</a:t>
            </a:fld>
            <a:endParaRPr lang="en-US"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638" y="1606540"/>
            <a:ext cx="8158162" cy="4565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688415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WBS Sample</a:t>
            </a:r>
            <a:endParaRPr lang="en-US" dirty="0"/>
          </a:p>
        </p:txBody>
      </p:sp>
      <p:sp>
        <p:nvSpPr>
          <p:cNvPr id="6" name="내용 개체 틀 5"/>
          <p:cNvSpPr>
            <a:spLocks noGrp="1"/>
          </p:cNvSpPr>
          <p:nvPr>
            <p:ph idx="1"/>
          </p:nvPr>
        </p:nvSpPr>
        <p:spPr/>
        <p:txBody>
          <a:bodyPr/>
          <a:lstStyle/>
          <a:p>
            <a:endParaRPr lang="en-US"/>
          </a:p>
        </p:txBody>
      </p:sp>
      <p:sp>
        <p:nvSpPr>
          <p:cNvPr id="5" name="슬라이드 번호 개체 틀 4"/>
          <p:cNvSpPr>
            <a:spLocks noGrp="1"/>
          </p:cNvSpPr>
          <p:nvPr>
            <p:ph type="sldNum" sz="quarter" idx="12"/>
          </p:nvPr>
        </p:nvSpPr>
        <p:spPr/>
        <p:txBody>
          <a:bodyPr/>
          <a:lstStyle/>
          <a:p>
            <a:fld id="{C8543539-7BAA-46DC-B70F-B410051F05C1}" type="slidenum">
              <a:rPr lang="en-US" smtClean="0"/>
              <a:pPr/>
              <a:t>79</a:t>
            </a:fld>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143000"/>
            <a:ext cx="8001000" cy="556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09283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Project Vision</a:t>
            </a:r>
            <a:endParaRPr lang="en-US" dirty="0"/>
          </a:p>
        </p:txBody>
      </p:sp>
      <p:sp>
        <p:nvSpPr>
          <p:cNvPr id="7" name="슬라이드 번호 개체 틀 6"/>
          <p:cNvSpPr>
            <a:spLocks noGrp="1"/>
          </p:cNvSpPr>
          <p:nvPr>
            <p:ph type="sldNum" sz="quarter" idx="12"/>
          </p:nvPr>
        </p:nvSpPr>
        <p:spPr/>
        <p:txBody>
          <a:bodyPr/>
          <a:lstStyle/>
          <a:p>
            <a:fld id="{C8543539-7BAA-46DC-B70F-B410051F05C1}" type="slidenum">
              <a:rPr lang="en-US" smtClean="0"/>
              <a:pPr/>
              <a:t>8</a:t>
            </a:fld>
            <a:endParaRPr lang="en-US" dirty="0"/>
          </a:p>
        </p:txBody>
      </p:sp>
      <p:sp>
        <p:nvSpPr>
          <p:cNvPr id="8" name="갈매기형 수장 7"/>
          <p:cNvSpPr/>
          <p:nvPr/>
        </p:nvSpPr>
        <p:spPr>
          <a:xfrm>
            <a:off x="12032"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Overview</a:t>
            </a:r>
            <a:endParaRPr lang="en-US" sz="1400" b="1" dirty="0">
              <a:solidFill>
                <a:schemeClr val="bg1"/>
              </a:solidFill>
            </a:endParaRPr>
          </a:p>
        </p:txBody>
      </p:sp>
      <p:pic>
        <p:nvPicPr>
          <p:cNvPr id="17715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5749" y="1600200"/>
            <a:ext cx="6851451" cy="5120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Wideband Delphi Sample</a:t>
            </a:r>
            <a:endParaRPr lang="en-US" dirty="0"/>
          </a:p>
        </p:txBody>
      </p:sp>
      <p:sp>
        <p:nvSpPr>
          <p:cNvPr id="7" name="내용 개체 틀 6"/>
          <p:cNvSpPr>
            <a:spLocks noGrp="1"/>
          </p:cNvSpPr>
          <p:nvPr>
            <p:ph idx="1"/>
          </p:nvPr>
        </p:nvSpPr>
        <p:spPr/>
        <p:txBody>
          <a:bodyPr/>
          <a:lstStyle/>
          <a:p>
            <a:endParaRPr lang="en-US"/>
          </a:p>
        </p:txBody>
      </p:sp>
      <p:sp>
        <p:nvSpPr>
          <p:cNvPr id="6" name="슬라이드 번호 개체 틀 5"/>
          <p:cNvSpPr>
            <a:spLocks noGrp="1"/>
          </p:cNvSpPr>
          <p:nvPr>
            <p:ph type="sldNum" sz="quarter" idx="12"/>
          </p:nvPr>
        </p:nvSpPr>
        <p:spPr/>
        <p:txBody>
          <a:bodyPr/>
          <a:lstStyle/>
          <a:p>
            <a:fld id="{C8543539-7BAA-46DC-B70F-B410051F05C1}" type="slidenum">
              <a:rPr lang="en-US" smtClean="0"/>
              <a:pPr/>
              <a:t>80</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44401029"/>
              </p:ext>
            </p:extLst>
          </p:nvPr>
        </p:nvGraphicFramePr>
        <p:xfrm>
          <a:off x="381000" y="1613777"/>
          <a:ext cx="8458200" cy="4894075"/>
        </p:xfrm>
        <a:graphic>
          <a:graphicData uri="http://schemas.openxmlformats.org/drawingml/2006/table">
            <a:tbl>
              <a:tblPr>
                <a:tableStyleId>{5C22544A-7EE6-4342-B048-85BDC9FD1C3A}</a:tableStyleId>
              </a:tblPr>
              <a:tblGrid>
                <a:gridCol w="2127933"/>
                <a:gridCol w="642395"/>
                <a:gridCol w="642395"/>
                <a:gridCol w="602245"/>
                <a:gridCol w="642395"/>
                <a:gridCol w="642395"/>
                <a:gridCol w="642395"/>
                <a:gridCol w="642395"/>
                <a:gridCol w="963592"/>
                <a:gridCol w="910060"/>
              </a:tblGrid>
              <a:tr h="525042">
                <a:tc>
                  <a:txBody>
                    <a:bodyPr/>
                    <a:lstStyle/>
                    <a:p>
                      <a:pPr algn="l" fontAlgn="b"/>
                      <a:r>
                        <a:rPr lang="en-US" sz="1800" b="1" u="none" strike="noStrike" dirty="0">
                          <a:effectLst/>
                        </a:rPr>
                        <a:t>Task</a:t>
                      </a:r>
                      <a:endParaRPr lang="en-US" sz="1800" b="1" i="0" u="none" strike="noStrike" dirty="0">
                        <a:solidFill>
                          <a:srgbClr val="000000"/>
                        </a:solidFill>
                        <a:effectLst/>
                        <a:latin typeface="Calibri"/>
                      </a:endParaRPr>
                    </a:p>
                  </a:txBody>
                  <a:tcPr marL="9525" marR="9525" marT="9525" marB="0" anchor="b"/>
                </a:tc>
                <a:tc>
                  <a:txBody>
                    <a:bodyPr/>
                    <a:lstStyle/>
                    <a:p>
                      <a:pPr algn="l" fontAlgn="b"/>
                      <a:r>
                        <a:rPr lang="en-US" sz="1800" b="1" u="none" strike="noStrike" dirty="0">
                          <a:effectLst/>
                        </a:rPr>
                        <a:t>SE</a:t>
                      </a:r>
                      <a:endParaRPr lang="en-US" sz="1800" b="1" i="0" u="none" strike="noStrike" dirty="0">
                        <a:solidFill>
                          <a:srgbClr val="000000"/>
                        </a:solidFill>
                        <a:effectLst/>
                        <a:latin typeface="Calibri"/>
                      </a:endParaRPr>
                    </a:p>
                  </a:txBody>
                  <a:tcPr marL="9525" marR="9525" marT="9525" marB="0" anchor="b"/>
                </a:tc>
                <a:tc>
                  <a:txBody>
                    <a:bodyPr/>
                    <a:lstStyle/>
                    <a:p>
                      <a:pPr algn="l" fontAlgn="b"/>
                      <a:r>
                        <a:rPr lang="en-US" sz="1800" b="1" u="none" strike="noStrike" dirty="0">
                          <a:effectLst/>
                        </a:rPr>
                        <a:t>AD</a:t>
                      </a:r>
                      <a:endParaRPr lang="en-US" sz="1800" b="1" i="0" u="none" strike="noStrike" dirty="0">
                        <a:solidFill>
                          <a:srgbClr val="000000"/>
                        </a:solidFill>
                        <a:effectLst/>
                        <a:latin typeface="Calibri"/>
                      </a:endParaRPr>
                    </a:p>
                  </a:txBody>
                  <a:tcPr marL="9525" marR="9525" marT="9525" marB="0" anchor="b"/>
                </a:tc>
                <a:tc>
                  <a:txBody>
                    <a:bodyPr/>
                    <a:lstStyle/>
                    <a:p>
                      <a:pPr algn="l" fontAlgn="b"/>
                      <a:r>
                        <a:rPr lang="en-US" sz="1800" b="1" u="none" strike="noStrike" dirty="0">
                          <a:effectLst/>
                        </a:rPr>
                        <a:t>HP</a:t>
                      </a:r>
                      <a:endParaRPr lang="en-US" sz="1800" b="1" i="0" u="none" strike="noStrike" dirty="0">
                        <a:solidFill>
                          <a:srgbClr val="000000"/>
                        </a:solidFill>
                        <a:effectLst/>
                        <a:latin typeface="Calibri"/>
                      </a:endParaRPr>
                    </a:p>
                  </a:txBody>
                  <a:tcPr marL="9525" marR="9525" marT="9525" marB="0" anchor="b"/>
                </a:tc>
                <a:tc>
                  <a:txBody>
                    <a:bodyPr/>
                    <a:lstStyle/>
                    <a:p>
                      <a:pPr algn="l" fontAlgn="b"/>
                      <a:r>
                        <a:rPr lang="en-US" sz="1800" b="1" u="none" strike="noStrike" dirty="0">
                          <a:effectLst/>
                        </a:rPr>
                        <a:t>JE</a:t>
                      </a:r>
                      <a:endParaRPr lang="en-US" sz="1800" b="1" i="0" u="none" strike="noStrike" dirty="0">
                        <a:solidFill>
                          <a:srgbClr val="000000"/>
                        </a:solidFill>
                        <a:effectLst/>
                        <a:latin typeface="Calibri"/>
                      </a:endParaRPr>
                    </a:p>
                  </a:txBody>
                  <a:tcPr marL="9525" marR="9525" marT="9525" marB="0" anchor="b"/>
                </a:tc>
                <a:tc>
                  <a:txBody>
                    <a:bodyPr/>
                    <a:lstStyle/>
                    <a:p>
                      <a:pPr algn="l" fontAlgn="b"/>
                      <a:r>
                        <a:rPr lang="en-US" sz="1800" b="1" u="none" strike="noStrike" dirty="0">
                          <a:effectLst/>
                        </a:rPr>
                        <a:t>JC</a:t>
                      </a:r>
                      <a:endParaRPr lang="en-US" sz="1800" b="1" i="0" u="none" strike="noStrike" dirty="0">
                        <a:solidFill>
                          <a:srgbClr val="000000"/>
                        </a:solidFill>
                        <a:effectLst/>
                        <a:latin typeface="Calibri"/>
                      </a:endParaRPr>
                    </a:p>
                  </a:txBody>
                  <a:tcPr marL="9525" marR="9525" marT="9525" marB="0" anchor="b"/>
                </a:tc>
                <a:tc>
                  <a:txBody>
                    <a:bodyPr/>
                    <a:lstStyle/>
                    <a:p>
                      <a:pPr algn="l" fontAlgn="b"/>
                      <a:r>
                        <a:rPr lang="en-US" sz="1800" b="1" u="none" strike="noStrike" dirty="0">
                          <a:effectLst/>
                        </a:rPr>
                        <a:t>Max</a:t>
                      </a:r>
                      <a:endParaRPr lang="en-US" sz="1800" b="1" i="0" u="none" strike="noStrike" dirty="0">
                        <a:solidFill>
                          <a:srgbClr val="000000"/>
                        </a:solidFill>
                        <a:effectLst/>
                        <a:latin typeface="Calibri"/>
                      </a:endParaRPr>
                    </a:p>
                  </a:txBody>
                  <a:tcPr marL="9525" marR="9525" marT="9525" marB="0" anchor="b"/>
                </a:tc>
                <a:tc>
                  <a:txBody>
                    <a:bodyPr/>
                    <a:lstStyle/>
                    <a:p>
                      <a:pPr algn="l" fontAlgn="b"/>
                      <a:r>
                        <a:rPr lang="en-US" sz="1800" b="1" u="none" strike="noStrike" dirty="0">
                          <a:effectLst/>
                        </a:rPr>
                        <a:t>Min</a:t>
                      </a:r>
                      <a:endParaRPr lang="en-US" sz="1800" b="1" i="0" u="none" strike="noStrike" dirty="0">
                        <a:solidFill>
                          <a:srgbClr val="000000"/>
                        </a:solidFill>
                        <a:effectLst/>
                        <a:latin typeface="Calibri"/>
                      </a:endParaRPr>
                    </a:p>
                  </a:txBody>
                  <a:tcPr marL="9525" marR="9525" marT="9525" marB="0" anchor="b"/>
                </a:tc>
                <a:tc>
                  <a:txBody>
                    <a:bodyPr/>
                    <a:lstStyle/>
                    <a:p>
                      <a:pPr algn="l" fontAlgn="b"/>
                      <a:r>
                        <a:rPr lang="en-US" sz="1800" b="1" u="none" strike="noStrike" dirty="0">
                          <a:effectLst/>
                        </a:rPr>
                        <a:t>Avg - </a:t>
                      </a:r>
                      <a:r>
                        <a:rPr lang="en-US" sz="1800" b="1" u="none" strike="noStrike" dirty="0" err="1">
                          <a:effectLst/>
                        </a:rPr>
                        <a:t>max,min</a:t>
                      </a:r>
                      <a:endParaRPr lang="en-US" sz="1800" b="1" i="0" u="none" strike="noStrike" dirty="0">
                        <a:solidFill>
                          <a:srgbClr val="000000"/>
                        </a:solidFill>
                        <a:effectLst/>
                        <a:latin typeface="Calibri"/>
                      </a:endParaRPr>
                    </a:p>
                  </a:txBody>
                  <a:tcPr marL="9525" marR="9525" marT="9525" marB="0" anchor="b"/>
                </a:tc>
                <a:tc>
                  <a:txBody>
                    <a:bodyPr/>
                    <a:lstStyle/>
                    <a:p>
                      <a:pPr algn="l" fontAlgn="b"/>
                      <a:r>
                        <a:rPr lang="en-US" sz="1800" b="1" u="none" strike="noStrike" dirty="0">
                          <a:effectLst/>
                        </a:rPr>
                        <a:t>Pure Average</a:t>
                      </a:r>
                      <a:endParaRPr lang="en-US" sz="1800" b="1" i="0" u="none" strike="noStrike" dirty="0">
                        <a:solidFill>
                          <a:srgbClr val="000000"/>
                        </a:solidFill>
                        <a:effectLst/>
                        <a:latin typeface="Calibri"/>
                      </a:endParaRPr>
                    </a:p>
                  </a:txBody>
                  <a:tcPr marL="9525" marR="9525" marT="9525" marB="0" anchor="b"/>
                </a:tc>
              </a:tr>
              <a:tr h="295285">
                <a:tc>
                  <a:txBody>
                    <a:bodyPr/>
                    <a:lstStyle/>
                    <a:p>
                      <a:pPr algn="l" fontAlgn="b"/>
                      <a:r>
                        <a:rPr lang="en-US" sz="1600" b="1" u="none" strike="noStrike" dirty="0">
                          <a:effectLst/>
                        </a:rPr>
                        <a:t>Post Mortem</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96</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161</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59</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72</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79</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171</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36</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86</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95</a:t>
                      </a:r>
                      <a:endParaRPr lang="en-US" sz="1600" b="1" i="0" u="none" strike="noStrike" dirty="0">
                        <a:solidFill>
                          <a:srgbClr val="000000"/>
                        </a:solidFill>
                        <a:effectLst/>
                        <a:latin typeface="Calibri"/>
                      </a:endParaRPr>
                    </a:p>
                  </a:txBody>
                  <a:tcPr marL="9525" marR="9525" marT="9525" marB="0" anchor="b"/>
                </a:tc>
              </a:tr>
              <a:tr h="295285">
                <a:tc>
                  <a:txBody>
                    <a:bodyPr/>
                    <a:lstStyle/>
                    <a:p>
                      <a:pPr algn="l" fontAlgn="b"/>
                      <a:r>
                        <a:rPr lang="en-US" sz="1600" u="none" strike="noStrike">
                          <a:effectLst/>
                        </a:rPr>
                        <a:t>Analyze data</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25</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40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24</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12</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38</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40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12</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29</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28</a:t>
                      </a:r>
                      <a:endParaRPr lang="en-US" sz="1600" b="0" i="0" u="none" strike="noStrike">
                        <a:solidFill>
                          <a:srgbClr val="000000"/>
                        </a:solidFill>
                        <a:effectLst/>
                        <a:latin typeface="Calibri"/>
                      </a:endParaRPr>
                    </a:p>
                  </a:txBody>
                  <a:tcPr marL="9525" marR="9525" marT="9525" marB="0" anchor="b"/>
                </a:tc>
              </a:tr>
              <a:tr h="295285">
                <a:tc>
                  <a:txBody>
                    <a:bodyPr/>
                    <a:lstStyle/>
                    <a:p>
                      <a:pPr algn="l" fontAlgn="b"/>
                      <a:r>
                        <a:rPr lang="en-US" sz="1600" u="none" strike="noStrike">
                          <a:effectLst/>
                        </a:rPr>
                        <a:t>collect proposals</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2</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2</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2</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a:endParaRPr>
                    </a:p>
                  </a:txBody>
                  <a:tcPr marL="9525" marR="9525" marT="9525" marB="0" anchor="b"/>
                </a:tc>
              </a:tr>
              <a:tr h="295285">
                <a:tc>
                  <a:txBody>
                    <a:bodyPr/>
                    <a:lstStyle/>
                    <a:p>
                      <a:pPr algn="l" fontAlgn="b"/>
                      <a:r>
                        <a:rPr lang="en-US" sz="1600" u="none" strike="noStrike">
                          <a:effectLst/>
                        </a:rPr>
                        <a:t>analyze proposals</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8</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20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15</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12</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20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12</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12</a:t>
                      </a:r>
                      <a:endParaRPr lang="en-US" sz="1600" b="0" i="0" u="none" strike="noStrike">
                        <a:solidFill>
                          <a:srgbClr val="000000"/>
                        </a:solidFill>
                        <a:effectLst/>
                        <a:latin typeface="Calibri"/>
                      </a:endParaRPr>
                    </a:p>
                  </a:txBody>
                  <a:tcPr marL="9525" marR="9525" marT="9525" marB="0" anchor="b"/>
                </a:tc>
              </a:tr>
              <a:tr h="295285">
                <a:tc>
                  <a:txBody>
                    <a:bodyPr/>
                    <a:lstStyle/>
                    <a:p>
                      <a:pPr algn="l" fontAlgn="b"/>
                      <a:r>
                        <a:rPr lang="en-US" sz="1600" u="none" strike="noStrike">
                          <a:effectLst/>
                        </a:rPr>
                        <a:t>review artifact quality</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15</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30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12</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13</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30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13</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16</a:t>
                      </a:r>
                      <a:endParaRPr lang="en-US" sz="1600" b="0" i="0" u="none" strike="noStrike">
                        <a:solidFill>
                          <a:srgbClr val="000000"/>
                        </a:solidFill>
                        <a:effectLst/>
                        <a:latin typeface="Calibri"/>
                      </a:endParaRPr>
                    </a:p>
                  </a:txBody>
                  <a:tcPr marL="9525" marR="9525" marT="9525" marB="0" anchor="b"/>
                </a:tc>
              </a:tr>
              <a:tr h="295285">
                <a:tc>
                  <a:txBody>
                    <a:bodyPr/>
                    <a:lstStyle/>
                    <a:p>
                      <a:pPr algn="l" fontAlgn="b"/>
                      <a:r>
                        <a:rPr lang="en-US" sz="1600" u="none" strike="noStrike">
                          <a:effectLst/>
                        </a:rPr>
                        <a:t>review schedule</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16</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16</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8</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9</a:t>
                      </a:r>
                      <a:endParaRPr lang="en-US" sz="1600" b="0" i="0" u="none" strike="noStrike">
                        <a:solidFill>
                          <a:srgbClr val="000000"/>
                        </a:solidFill>
                        <a:effectLst/>
                        <a:latin typeface="Calibri"/>
                      </a:endParaRPr>
                    </a:p>
                  </a:txBody>
                  <a:tcPr marL="9525" marR="9525" marT="9525" marB="0" anchor="b"/>
                </a:tc>
              </a:tr>
              <a:tr h="295285">
                <a:tc>
                  <a:txBody>
                    <a:bodyPr/>
                    <a:lstStyle/>
                    <a:p>
                      <a:pPr algn="l" fontAlgn="b"/>
                      <a:r>
                        <a:rPr lang="en-US" sz="1600" u="none" strike="noStrike">
                          <a:effectLst/>
                        </a:rPr>
                        <a:t>review process</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15</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35</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7</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8</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35</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a:effectLst/>
                        </a:rPr>
                        <a:t>10</a:t>
                      </a:r>
                      <a:endParaRPr lang="en-US" sz="1600" b="0" i="0" u="none" strike="noStrike" dirty="0">
                        <a:solidFill>
                          <a:srgbClr val="000000"/>
                        </a:solidFill>
                        <a:effectLst/>
                        <a:latin typeface="Calibri"/>
                      </a:endParaRPr>
                    </a:p>
                  </a:txBody>
                  <a:tcPr marL="9525" marR="9525" marT="9525" marB="0" anchor="b"/>
                </a:tc>
                <a:tc>
                  <a:txBody>
                    <a:bodyPr/>
                    <a:lstStyle/>
                    <a:p>
                      <a:pPr algn="r" fontAlgn="b"/>
                      <a:r>
                        <a:rPr lang="en-US" sz="1600" u="none" strike="noStrike">
                          <a:effectLst/>
                        </a:rPr>
                        <a:t>14</a:t>
                      </a:r>
                      <a:endParaRPr lang="en-US" sz="1600" b="0" i="0" u="none" strike="noStrike">
                        <a:solidFill>
                          <a:srgbClr val="000000"/>
                        </a:solidFill>
                        <a:effectLst/>
                        <a:latin typeface="Calibri"/>
                      </a:endParaRPr>
                    </a:p>
                  </a:txBody>
                  <a:tcPr marL="9525" marR="9525" marT="9525" marB="0" anchor="b"/>
                </a:tc>
              </a:tr>
              <a:tr h="295285">
                <a:tc>
                  <a:txBody>
                    <a:bodyPr/>
                    <a:lstStyle/>
                    <a:p>
                      <a:pPr algn="l" fontAlgn="b"/>
                      <a:r>
                        <a:rPr lang="en-US" sz="1600" u="none" strike="noStrike">
                          <a:effectLst/>
                        </a:rPr>
                        <a:t>review exit criteria</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8</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7</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7</a:t>
                      </a:r>
                      <a:endParaRPr lang="en-US" sz="1600" b="0" i="0" u="none" strike="noStrike">
                        <a:solidFill>
                          <a:srgbClr val="000000"/>
                        </a:solidFill>
                        <a:effectLst/>
                        <a:latin typeface="Calibri"/>
                      </a:endParaRPr>
                    </a:p>
                  </a:txBody>
                  <a:tcPr marL="9525" marR="9525" marT="9525" marB="0" anchor="b"/>
                </a:tc>
              </a:tr>
              <a:tr h="467699">
                <a:tc>
                  <a:txBody>
                    <a:bodyPr/>
                    <a:lstStyle/>
                    <a:p>
                      <a:pPr algn="l" fontAlgn="b"/>
                      <a:r>
                        <a:rPr lang="en-US" sz="1600" u="none" strike="noStrike">
                          <a:effectLst/>
                        </a:rPr>
                        <a:t>suggest process improvements</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8</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a:endParaRPr>
                    </a:p>
                  </a:txBody>
                  <a:tcPr marL="9525" marR="9525" marT="9525" marB="0" anchor="b"/>
                </a:tc>
              </a:tr>
              <a:tr h="295285">
                <a:tc>
                  <a:txBody>
                    <a:bodyPr/>
                    <a:lstStyle/>
                    <a:p>
                      <a:pPr algn="l" fontAlgn="b"/>
                      <a:r>
                        <a:rPr lang="en-US" sz="1600" b="1" u="none" strike="noStrike" dirty="0">
                          <a:effectLst/>
                        </a:rPr>
                        <a:t>EOSP</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32</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65</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23</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43</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35</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70</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21</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35</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39</a:t>
                      </a:r>
                      <a:endParaRPr lang="en-US" sz="1600" b="1" i="0" u="none" strike="noStrike" dirty="0">
                        <a:solidFill>
                          <a:srgbClr val="000000"/>
                        </a:solidFill>
                        <a:effectLst/>
                        <a:latin typeface="Calibri"/>
                      </a:endParaRPr>
                    </a:p>
                  </a:txBody>
                  <a:tcPr marL="9525" marR="9525" marT="9525" marB="0" anchor="b"/>
                </a:tc>
              </a:tr>
              <a:tr h="295285">
                <a:tc>
                  <a:txBody>
                    <a:bodyPr/>
                    <a:lstStyle/>
                    <a:p>
                      <a:pPr algn="l" fontAlgn="b"/>
                      <a:r>
                        <a:rPr lang="en-US" sz="1600" u="none" strike="noStrike">
                          <a:effectLst/>
                        </a:rPr>
                        <a:t>Write Powerpoint</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15</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15</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12</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20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20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14</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14</a:t>
                      </a:r>
                      <a:endParaRPr lang="en-US" sz="1600" b="0" i="0" u="none" strike="noStrike">
                        <a:solidFill>
                          <a:srgbClr val="000000"/>
                        </a:solidFill>
                        <a:effectLst/>
                        <a:latin typeface="Calibri"/>
                      </a:endParaRPr>
                    </a:p>
                  </a:txBody>
                  <a:tcPr marL="9525" marR="9525" marT="9525" marB="0" anchor="b"/>
                </a:tc>
              </a:tr>
              <a:tr h="295285">
                <a:tc>
                  <a:txBody>
                    <a:bodyPr/>
                    <a:lstStyle/>
                    <a:p>
                      <a:pPr algn="l" fontAlgn="b"/>
                      <a:r>
                        <a:rPr lang="en-US" sz="1600" u="none" strike="noStrike">
                          <a:effectLst/>
                        </a:rPr>
                        <a:t>Plan presentation</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13</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40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8</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18</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15</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40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8</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15</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19</a:t>
                      </a:r>
                      <a:endParaRPr lang="en-US" sz="1600" b="0" i="0" u="none" strike="noStrike">
                        <a:solidFill>
                          <a:srgbClr val="000000"/>
                        </a:solidFill>
                        <a:effectLst/>
                        <a:latin typeface="Calibri"/>
                      </a:endParaRPr>
                    </a:p>
                  </a:txBody>
                  <a:tcPr marL="9525" marR="9525" marT="9525" marB="0" anchor="b"/>
                </a:tc>
              </a:tr>
              <a:tr h="295285">
                <a:tc>
                  <a:txBody>
                    <a:bodyPr/>
                    <a:lstStyle/>
                    <a:p>
                      <a:pPr algn="l" fontAlgn="b"/>
                      <a:r>
                        <a:rPr lang="en-US" sz="1600" u="none" strike="noStrike">
                          <a:effectLst/>
                        </a:rPr>
                        <a:t>Practice presentation</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a:effectLst/>
                        </a:rPr>
                        <a:t>5</a:t>
                      </a:r>
                      <a:endParaRPr lang="en-US" sz="1600" b="0" i="0" u="none" strike="noStrike" dirty="0">
                        <a:solidFill>
                          <a:srgbClr val="000000"/>
                        </a:solidFill>
                        <a:effectLst/>
                        <a:latin typeface="Calibri"/>
                      </a:endParaRPr>
                    </a:p>
                  </a:txBody>
                  <a:tcPr marL="9525" marR="9525" marT="9525" marB="0" anchor="b"/>
                </a:tc>
                <a:tc>
                  <a:txBody>
                    <a:bodyPr/>
                    <a:lstStyle/>
                    <a:p>
                      <a:pPr algn="r" fontAlgn="b"/>
                      <a:r>
                        <a:rPr lang="en-US" sz="1600" u="none" strike="noStrike">
                          <a:effectLst/>
                        </a:rPr>
                        <a:t>10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6</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6</a:t>
                      </a:r>
                      <a:endParaRPr lang="en-US" sz="1600" b="0" i="0" u="none" strike="noStrike">
                        <a:solidFill>
                          <a:srgbClr val="000000"/>
                        </a:solidFill>
                        <a:effectLst/>
                        <a:latin typeface="Calibri"/>
                      </a:endParaRPr>
                    </a:p>
                  </a:txBody>
                  <a:tcPr marL="9525" marR="9525" marT="9525" marB="0" anchor="b"/>
                </a:tc>
              </a:tr>
              <a:tr h="295285">
                <a:tc>
                  <a:txBody>
                    <a:bodyPr/>
                    <a:lstStyle/>
                    <a:p>
                      <a:pPr algn="l" fontAlgn="b"/>
                      <a:r>
                        <a:rPr lang="en-US" sz="1600" b="1" u="none" strike="noStrike" dirty="0">
                          <a:effectLst/>
                        </a:rPr>
                        <a:t>TOTAL</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380</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536</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481</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336</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404</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810.5</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182</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380</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b="1" u="none" strike="noStrike" dirty="0">
                          <a:effectLst/>
                        </a:rPr>
                        <a:t>430</a:t>
                      </a:r>
                      <a:endParaRPr lang="en-US" sz="1600" b="1"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338224996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 Data</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269347675"/>
              </p:ext>
            </p:extLst>
          </p:nvPr>
        </p:nvGraphicFramePr>
        <p:xfrm>
          <a:off x="304800" y="1600200"/>
          <a:ext cx="8534400" cy="4126230"/>
        </p:xfrm>
        <a:graphic>
          <a:graphicData uri="http://schemas.openxmlformats.org/drawingml/2006/table">
            <a:tbl>
              <a:tblPr>
                <a:tableStyleId>{5C22544A-7EE6-4342-B048-85BDC9FD1C3A}</a:tableStyleId>
              </a:tblPr>
              <a:tblGrid>
                <a:gridCol w="1440565"/>
                <a:gridCol w="1326836"/>
                <a:gridCol w="1269972"/>
                <a:gridCol w="1137288"/>
                <a:gridCol w="1080424"/>
                <a:gridCol w="1099379"/>
                <a:gridCol w="1179936"/>
              </a:tblGrid>
              <a:tr h="1009650">
                <a:tc>
                  <a:txBody>
                    <a:bodyPr/>
                    <a:lstStyle/>
                    <a:p>
                      <a:pPr algn="l" fontAlgn="b"/>
                      <a:endParaRPr lang="en-US" sz="2400" b="0" i="0" u="none" strike="noStrike">
                        <a:solidFill>
                          <a:srgbClr val="000000"/>
                        </a:solidFill>
                        <a:effectLst/>
                        <a:latin typeface="Calibri"/>
                      </a:endParaRPr>
                    </a:p>
                  </a:txBody>
                  <a:tcPr marL="0" marR="0" marT="0" marB="0" anchor="b"/>
                </a:tc>
                <a:tc>
                  <a:txBody>
                    <a:bodyPr/>
                    <a:lstStyle/>
                    <a:p>
                      <a:pPr algn="l" fontAlgn="b"/>
                      <a:r>
                        <a:rPr lang="en-US" sz="2400" u="none" strike="noStrike">
                          <a:effectLst/>
                        </a:rPr>
                        <a:t>Total Hi/Low</a:t>
                      </a:r>
                      <a:br>
                        <a:rPr lang="en-US" sz="2400" u="none" strike="noStrike">
                          <a:effectLst/>
                        </a:rPr>
                      </a:br>
                      <a:r>
                        <a:rPr lang="en-US" sz="2400" u="none" strike="noStrike">
                          <a:effectLst/>
                        </a:rPr>
                        <a:t>Estimate</a:t>
                      </a:r>
                      <a:endParaRPr lang="en-US" sz="2400" b="0" i="0" u="none" strike="noStrike">
                        <a:solidFill>
                          <a:srgbClr val="000000"/>
                        </a:solidFill>
                        <a:effectLst/>
                        <a:latin typeface="Calibri"/>
                      </a:endParaRPr>
                    </a:p>
                  </a:txBody>
                  <a:tcPr marL="0" marR="0" marT="0" marB="0" anchor="b"/>
                </a:tc>
                <a:tc>
                  <a:txBody>
                    <a:bodyPr/>
                    <a:lstStyle/>
                    <a:p>
                      <a:pPr algn="l" fontAlgn="b"/>
                      <a:r>
                        <a:rPr lang="en-US" sz="2400" u="none" strike="noStrike">
                          <a:effectLst/>
                        </a:rPr>
                        <a:t>Task Hi/Low</a:t>
                      </a:r>
                      <a:br>
                        <a:rPr lang="en-US" sz="2400" u="none" strike="noStrike">
                          <a:effectLst/>
                        </a:rPr>
                      </a:br>
                      <a:r>
                        <a:rPr lang="en-US" sz="2400" u="none" strike="noStrike">
                          <a:effectLst/>
                        </a:rPr>
                        <a:t>Estimate</a:t>
                      </a:r>
                      <a:endParaRPr lang="en-US" sz="2400" b="0" i="0" u="none" strike="noStrike">
                        <a:solidFill>
                          <a:srgbClr val="000000"/>
                        </a:solidFill>
                        <a:effectLst/>
                        <a:latin typeface="Calibri"/>
                      </a:endParaRPr>
                    </a:p>
                  </a:txBody>
                  <a:tcPr marL="0" marR="0" marT="0" marB="0" anchor="b"/>
                </a:tc>
                <a:tc>
                  <a:txBody>
                    <a:bodyPr/>
                    <a:lstStyle/>
                    <a:p>
                      <a:pPr algn="l" fontAlgn="b"/>
                      <a:r>
                        <a:rPr lang="en-US" sz="2400" u="none" strike="noStrike">
                          <a:effectLst/>
                        </a:rPr>
                        <a:t>Total Actual</a:t>
                      </a:r>
                      <a:endParaRPr lang="en-US" sz="2400" b="0" i="0" u="none" strike="noStrike">
                        <a:solidFill>
                          <a:srgbClr val="000000"/>
                        </a:solidFill>
                        <a:effectLst/>
                        <a:latin typeface="Calibri"/>
                      </a:endParaRPr>
                    </a:p>
                  </a:txBody>
                  <a:tcPr marL="0" marR="0" marT="0" marB="0" anchor="b"/>
                </a:tc>
                <a:tc>
                  <a:txBody>
                    <a:bodyPr/>
                    <a:lstStyle/>
                    <a:p>
                      <a:pPr algn="l" fontAlgn="b"/>
                      <a:r>
                        <a:rPr lang="en-US" sz="2400" u="none" strike="noStrike">
                          <a:effectLst/>
                        </a:rPr>
                        <a:t>Task Actual</a:t>
                      </a:r>
                      <a:endParaRPr lang="en-US" sz="2400" b="0" i="0" u="none" strike="noStrike">
                        <a:solidFill>
                          <a:srgbClr val="000000"/>
                        </a:solidFill>
                        <a:effectLst/>
                        <a:latin typeface="Calibri"/>
                      </a:endParaRPr>
                    </a:p>
                  </a:txBody>
                  <a:tcPr marL="0" marR="0" marT="0" marB="0" anchor="b"/>
                </a:tc>
                <a:tc>
                  <a:txBody>
                    <a:bodyPr/>
                    <a:lstStyle/>
                    <a:p>
                      <a:pPr algn="l" fontAlgn="b"/>
                      <a:r>
                        <a:rPr lang="en-US" sz="2400" u="none" strike="noStrike">
                          <a:effectLst/>
                        </a:rPr>
                        <a:t>Velocity</a:t>
                      </a:r>
                      <a:endParaRPr lang="en-US" sz="2400" b="0" i="0" u="none" strike="noStrike">
                        <a:solidFill>
                          <a:srgbClr val="000000"/>
                        </a:solidFill>
                        <a:effectLst/>
                        <a:latin typeface="Calibri"/>
                      </a:endParaRPr>
                    </a:p>
                  </a:txBody>
                  <a:tcPr marL="0" marR="0" marT="0" marB="0" anchor="b"/>
                </a:tc>
                <a:tc>
                  <a:txBody>
                    <a:bodyPr/>
                    <a:lstStyle/>
                    <a:p>
                      <a:pPr algn="l" fontAlgn="b"/>
                      <a:r>
                        <a:rPr lang="en-US" sz="2400" u="none" strike="noStrike">
                          <a:effectLst/>
                        </a:rPr>
                        <a:t>Focus Factor</a:t>
                      </a:r>
                      <a:endParaRPr lang="en-US" sz="2400" b="0" i="0" u="none" strike="noStrike">
                        <a:solidFill>
                          <a:srgbClr val="000000"/>
                        </a:solidFill>
                        <a:effectLst/>
                        <a:latin typeface="Calibri"/>
                      </a:endParaRPr>
                    </a:p>
                  </a:txBody>
                  <a:tcPr marL="0" marR="0" marT="0" marB="0" anchor="b"/>
                </a:tc>
              </a:tr>
              <a:tr h="504825">
                <a:tc>
                  <a:txBody>
                    <a:bodyPr/>
                    <a:lstStyle/>
                    <a:p>
                      <a:pPr algn="l" fontAlgn="b"/>
                      <a:r>
                        <a:rPr lang="en-US" sz="2400" u="none" strike="noStrike">
                          <a:effectLst/>
                        </a:rPr>
                        <a:t>Iteration 1</a:t>
                      </a:r>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155</a:t>
                      </a:r>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90</a:t>
                      </a:r>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94.4</a:t>
                      </a:r>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37.4</a:t>
                      </a:r>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61.5</a:t>
                      </a:r>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51%</a:t>
                      </a:r>
                      <a:endParaRPr lang="en-US" sz="2400" b="0" i="0" u="none" strike="noStrike">
                        <a:solidFill>
                          <a:srgbClr val="000000"/>
                        </a:solidFill>
                        <a:effectLst/>
                        <a:latin typeface="Calibri"/>
                      </a:endParaRPr>
                    </a:p>
                  </a:txBody>
                  <a:tcPr marL="0" marR="0" marT="0" marB="0" anchor="b"/>
                </a:tc>
              </a:tr>
              <a:tr h="504825">
                <a:tc>
                  <a:txBody>
                    <a:bodyPr/>
                    <a:lstStyle/>
                    <a:p>
                      <a:pPr algn="l" fontAlgn="b"/>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115.5</a:t>
                      </a:r>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50.5</a:t>
                      </a:r>
                      <a:endParaRPr lang="en-US" sz="2400" b="0" i="0" u="none" strike="noStrike">
                        <a:solidFill>
                          <a:srgbClr val="000000"/>
                        </a:solidFill>
                        <a:effectLst/>
                        <a:latin typeface="Calibri"/>
                      </a:endParaRPr>
                    </a:p>
                  </a:txBody>
                  <a:tcPr marL="0" marR="0" marT="0" marB="0" anchor="b"/>
                </a:tc>
                <a:tc>
                  <a:txBody>
                    <a:bodyPr/>
                    <a:lstStyle/>
                    <a:p>
                      <a:pPr algn="l" fontAlgn="b"/>
                      <a:endParaRPr lang="en-US" sz="2400" b="0" i="0" u="none" strike="noStrike">
                        <a:solidFill>
                          <a:srgbClr val="000000"/>
                        </a:solidFill>
                        <a:effectLst/>
                        <a:latin typeface="Calibri"/>
                      </a:endParaRPr>
                    </a:p>
                  </a:txBody>
                  <a:tcPr marL="0" marR="0" marT="0" marB="0" anchor="b"/>
                </a:tc>
                <a:tc>
                  <a:txBody>
                    <a:bodyPr/>
                    <a:lstStyle/>
                    <a:p>
                      <a:pPr algn="l" fontAlgn="b"/>
                      <a:endParaRPr lang="en-US" sz="2400" b="0" i="0" u="none" strike="noStrike">
                        <a:solidFill>
                          <a:srgbClr val="000000"/>
                        </a:solidFill>
                        <a:effectLst/>
                        <a:latin typeface="Calibri"/>
                      </a:endParaRPr>
                    </a:p>
                  </a:txBody>
                  <a:tcPr marL="0" marR="0" marT="0" marB="0" anchor="b"/>
                </a:tc>
                <a:tc>
                  <a:txBody>
                    <a:bodyPr/>
                    <a:lstStyle/>
                    <a:p>
                      <a:pPr algn="l" fontAlgn="b"/>
                      <a:endParaRPr lang="en-US" sz="2400" b="0" i="0" u="none" strike="noStrike">
                        <a:solidFill>
                          <a:srgbClr val="000000"/>
                        </a:solidFill>
                        <a:effectLst/>
                        <a:latin typeface="Calibri"/>
                      </a:endParaRPr>
                    </a:p>
                  </a:txBody>
                  <a:tcPr marL="0" marR="0" marT="0" marB="0" anchor="b"/>
                </a:tc>
                <a:tc>
                  <a:txBody>
                    <a:bodyPr/>
                    <a:lstStyle/>
                    <a:p>
                      <a:pPr algn="l" fontAlgn="b"/>
                      <a:endParaRPr lang="en-US" sz="2400" b="0" i="0" u="none" strike="noStrike">
                        <a:solidFill>
                          <a:srgbClr val="000000"/>
                        </a:solidFill>
                        <a:effectLst/>
                        <a:latin typeface="Calibri"/>
                      </a:endParaRPr>
                    </a:p>
                  </a:txBody>
                  <a:tcPr marL="0" marR="0" marT="0" marB="0" anchor="b"/>
                </a:tc>
              </a:tr>
              <a:tr h="504825">
                <a:tc>
                  <a:txBody>
                    <a:bodyPr/>
                    <a:lstStyle/>
                    <a:p>
                      <a:pPr algn="l" fontAlgn="b"/>
                      <a:r>
                        <a:rPr lang="en-US" sz="2400" u="none" strike="noStrike">
                          <a:effectLst/>
                        </a:rPr>
                        <a:t>Iteration 2</a:t>
                      </a:r>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183</a:t>
                      </a:r>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135</a:t>
                      </a:r>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86.3</a:t>
                      </a:r>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21.7</a:t>
                      </a:r>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63.6</a:t>
                      </a:r>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53%</a:t>
                      </a:r>
                      <a:endParaRPr lang="en-US" sz="2400" b="0" i="0" u="none" strike="noStrike">
                        <a:solidFill>
                          <a:srgbClr val="000000"/>
                        </a:solidFill>
                        <a:effectLst/>
                        <a:latin typeface="Calibri"/>
                      </a:endParaRPr>
                    </a:p>
                  </a:txBody>
                  <a:tcPr marL="0" marR="0" marT="0" marB="0" anchor="b"/>
                </a:tc>
              </a:tr>
              <a:tr h="504825">
                <a:tc>
                  <a:txBody>
                    <a:bodyPr/>
                    <a:lstStyle/>
                    <a:p>
                      <a:pPr algn="l" fontAlgn="b"/>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121</a:t>
                      </a:r>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72</a:t>
                      </a:r>
                      <a:endParaRPr lang="en-US" sz="2400" b="0" i="0" u="none" strike="noStrike">
                        <a:solidFill>
                          <a:srgbClr val="000000"/>
                        </a:solidFill>
                        <a:effectLst/>
                        <a:latin typeface="Calibri"/>
                      </a:endParaRPr>
                    </a:p>
                  </a:txBody>
                  <a:tcPr marL="0" marR="0" marT="0" marB="0" anchor="b"/>
                </a:tc>
                <a:tc>
                  <a:txBody>
                    <a:bodyPr/>
                    <a:lstStyle/>
                    <a:p>
                      <a:pPr algn="l" fontAlgn="b"/>
                      <a:endParaRPr lang="en-US" sz="2400" b="0" i="0" u="none" strike="noStrike">
                        <a:solidFill>
                          <a:srgbClr val="000000"/>
                        </a:solidFill>
                        <a:effectLst/>
                        <a:latin typeface="Calibri"/>
                      </a:endParaRPr>
                    </a:p>
                  </a:txBody>
                  <a:tcPr marL="0" marR="0" marT="0" marB="0" anchor="b"/>
                </a:tc>
                <a:tc>
                  <a:txBody>
                    <a:bodyPr/>
                    <a:lstStyle/>
                    <a:p>
                      <a:pPr algn="l" fontAlgn="b"/>
                      <a:endParaRPr lang="en-US" sz="2400" b="0" i="0" u="none" strike="noStrike">
                        <a:solidFill>
                          <a:srgbClr val="000000"/>
                        </a:solidFill>
                        <a:effectLst/>
                        <a:latin typeface="Calibri"/>
                      </a:endParaRPr>
                    </a:p>
                  </a:txBody>
                  <a:tcPr marL="0" marR="0" marT="0" marB="0" anchor="b"/>
                </a:tc>
                <a:tc>
                  <a:txBody>
                    <a:bodyPr/>
                    <a:lstStyle/>
                    <a:p>
                      <a:pPr algn="l" fontAlgn="b"/>
                      <a:endParaRPr lang="en-US" sz="2400" b="0" i="0" u="none" strike="noStrike">
                        <a:solidFill>
                          <a:srgbClr val="000000"/>
                        </a:solidFill>
                        <a:effectLst/>
                        <a:latin typeface="Calibri"/>
                      </a:endParaRPr>
                    </a:p>
                  </a:txBody>
                  <a:tcPr marL="0" marR="0" marT="0" marB="0" anchor="b"/>
                </a:tc>
                <a:tc>
                  <a:txBody>
                    <a:bodyPr/>
                    <a:lstStyle/>
                    <a:p>
                      <a:pPr algn="l" fontAlgn="b"/>
                      <a:endParaRPr lang="en-US" sz="2400" b="0" i="0" u="none" strike="noStrike">
                        <a:solidFill>
                          <a:srgbClr val="000000"/>
                        </a:solidFill>
                        <a:effectLst/>
                        <a:latin typeface="Calibri"/>
                      </a:endParaRPr>
                    </a:p>
                  </a:txBody>
                  <a:tcPr marL="0" marR="0" marT="0" marB="0" anchor="b"/>
                </a:tc>
              </a:tr>
              <a:tr h="504825">
                <a:tc>
                  <a:txBody>
                    <a:bodyPr/>
                    <a:lstStyle/>
                    <a:p>
                      <a:pPr algn="l" fontAlgn="b"/>
                      <a:r>
                        <a:rPr lang="en-US" sz="2400" u="none" strike="noStrike">
                          <a:effectLst/>
                        </a:rPr>
                        <a:t>Iteration 3</a:t>
                      </a:r>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238</a:t>
                      </a:r>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169</a:t>
                      </a:r>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111</a:t>
                      </a:r>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70</a:t>
                      </a:r>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78</a:t>
                      </a:r>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65%</a:t>
                      </a:r>
                      <a:endParaRPr lang="en-US" sz="2400" b="0" i="0" u="none" strike="noStrike">
                        <a:solidFill>
                          <a:srgbClr val="000000"/>
                        </a:solidFill>
                        <a:effectLst/>
                        <a:latin typeface="Calibri"/>
                      </a:endParaRPr>
                    </a:p>
                  </a:txBody>
                  <a:tcPr marL="0" marR="0" marT="0" marB="0" anchor="b"/>
                </a:tc>
              </a:tr>
              <a:tr h="504825">
                <a:tc>
                  <a:txBody>
                    <a:bodyPr/>
                    <a:lstStyle/>
                    <a:p>
                      <a:pPr algn="l" fontAlgn="b"/>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134</a:t>
                      </a:r>
                      <a:endParaRPr lang="en-US" sz="2400" b="0" i="0" u="none" strike="noStrike">
                        <a:solidFill>
                          <a:srgbClr val="000000"/>
                        </a:solidFill>
                        <a:effectLst/>
                        <a:latin typeface="Calibri"/>
                      </a:endParaRPr>
                    </a:p>
                  </a:txBody>
                  <a:tcPr marL="0" marR="0" marT="0" marB="0" anchor="b"/>
                </a:tc>
                <a:tc>
                  <a:txBody>
                    <a:bodyPr/>
                    <a:lstStyle/>
                    <a:p>
                      <a:pPr algn="r" fontAlgn="b"/>
                      <a:r>
                        <a:rPr lang="en-US" sz="2400" u="none" strike="noStrike">
                          <a:effectLst/>
                        </a:rPr>
                        <a:t>95.5</a:t>
                      </a:r>
                      <a:endParaRPr lang="en-US" sz="2400" b="0" i="0" u="none" strike="noStrike">
                        <a:solidFill>
                          <a:srgbClr val="000000"/>
                        </a:solidFill>
                        <a:effectLst/>
                        <a:latin typeface="Calibri"/>
                      </a:endParaRPr>
                    </a:p>
                  </a:txBody>
                  <a:tcPr marL="0" marR="0" marT="0" marB="0" anchor="b"/>
                </a:tc>
                <a:tc>
                  <a:txBody>
                    <a:bodyPr/>
                    <a:lstStyle/>
                    <a:p>
                      <a:pPr algn="l" fontAlgn="b"/>
                      <a:endParaRPr lang="en-US" sz="2400" b="0" i="0" u="none" strike="noStrike">
                        <a:solidFill>
                          <a:srgbClr val="000000"/>
                        </a:solidFill>
                        <a:effectLst/>
                        <a:latin typeface="Calibri"/>
                      </a:endParaRPr>
                    </a:p>
                  </a:txBody>
                  <a:tcPr marL="0" marR="0" marT="0" marB="0" anchor="b"/>
                </a:tc>
                <a:tc>
                  <a:txBody>
                    <a:bodyPr/>
                    <a:lstStyle/>
                    <a:p>
                      <a:pPr algn="l" fontAlgn="b"/>
                      <a:endParaRPr lang="en-US" sz="2400" b="0" i="0" u="none" strike="noStrike">
                        <a:solidFill>
                          <a:srgbClr val="000000"/>
                        </a:solidFill>
                        <a:effectLst/>
                        <a:latin typeface="Calibri"/>
                      </a:endParaRPr>
                    </a:p>
                  </a:txBody>
                  <a:tcPr marL="0" marR="0" marT="0" marB="0" anchor="b"/>
                </a:tc>
                <a:tc>
                  <a:txBody>
                    <a:bodyPr/>
                    <a:lstStyle/>
                    <a:p>
                      <a:pPr algn="l" fontAlgn="b"/>
                      <a:endParaRPr lang="en-US" sz="2400" b="0" i="0" u="none" strike="noStrike">
                        <a:solidFill>
                          <a:srgbClr val="000000"/>
                        </a:solidFill>
                        <a:effectLst/>
                        <a:latin typeface="Calibri"/>
                      </a:endParaRPr>
                    </a:p>
                  </a:txBody>
                  <a:tcPr marL="0" marR="0" marT="0" marB="0" anchor="b"/>
                </a:tc>
                <a:tc>
                  <a:txBody>
                    <a:bodyPr/>
                    <a:lstStyle/>
                    <a:p>
                      <a:pPr algn="l" fontAlgn="b"/>
                      <a:endParaRPr lang="en-US" sz="2400" b="0" i="0" u="none" strike="noStrike" dirty="0">
                        <a:solidFill>
                          <a:srgbClr val="000000"/>
                        </a:solidFill>
                        <a:effectLst/>
                        <a:latin typeface="Calibri"/>
                      </a:endParaRPr>
                    </a:p>
                  </a:txBody>
                  <a:tcPr marL="0" marR="0" marT="0" marB="0" anchor="b"/>
                </a:tc>
              </a:tr>
            </a:tbl>
          </a:graphicData>
        </a:graphic>
      </p:graphicFrame>
      <p:sp>
        <p:nvSpPr>
          <p:cNvPr id="7" name="슬라이드 번호 개체 틀 6"/>
          <p:cNvSpPr>
            <a:spLocks noGrp="1"/>
          </p:cNvSpPr>
          <p:nvPr>
            <p:ph type="sldNum" sz="quarter" idx="12"/>
          </p:nvPr>
        </p:nvSpPr>
        <p:spPr/>
        <p:txBody>
          <a:bodyPr/>
          <a:lstStyle/>
          <a:p>
            <a:fld id="{C8543539-7BAA-46DC-B70F-B410051F05C1}" type="slidenum">
              <a:rPr lang="en-US" smtClean="0"/>
              <a:pPr/>
              <a:t>81</a:t>
            </a:fld>
            <a:endParaRPr lang="en-US" dirty="0"/>
          </a:p>
        </p:txBody>
      </p:sp>
    </p:spTree>
    <p:extLst>
      <p:ext uri="{BB962C8B-B14F-4D97-AF65-F5344CB8AC3E}">
        <p14:creationId xmlns:p14="http://schemas.microsoft.com/office/powerpoint/2010/main" val="67078449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of Overestimation</a:t>
            </a:r>
            <a:endParaRPr lang="en-US" dirty="0"/>
          </a:p>
        </p:txBody>
      </p:sp>
      <p:sp>
        <p:nvSpPr>
          <p:cNvPr id="6" name="내용 개체 틀 5"/>
          <p:cNvSpPr>
            <a:spLocks noGrp="1"/>
          </p:cNvSpPr>
          <p:nvPr>
            <p:ph idx="1"/>
          </p:nvPr>
        </p:nvSpPr>
        <p:spPr/>
        <p:txBody>
          <a:bodyPr/>
          <a:lstStyle/>
          <a:p>
            <a:endParaRPr lang="en-US"/>
          </a:p>
        </p:txBody>
      </p:sp>
      <p:sp>
        <p:nvSpPr>
          <p:cNvPr id="7" name="슬라이드 번호 개체 틀 6"/>
          <p:cNvSpPr>
            <a:spLocks noGrp="1"/>
          </p:cNvSpPr>
          <p:nvPr>
            <p:ph type="sldNum" sz="quarter" idx="12"/>
          </p:nvPr>
        </p:nvSpPr>
        <p:spPr/>
        <p:txBody>
          <a:bodyPr/>
          <a:lstStyle/>
          <a:p>
            <a:fld id="{C8543539-7BAA-46DC-B70F-B410051F05C1}" type="slidenum">
              <a:rPr lang="en-US" smtClean="0"/>
              <a:pPr/>
              <a:t>82</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10194657"/>
              </p:ext>
            </p:extLst>
          </p:nvPr>
        </p:nvGraphicFramePr>
        <p:xfrm>
          <a:off x="1676399" y="1981200"/>
          <a:ext cx="5867401" cy="1752600"/>
        </p:xfrm>
        <a:graphic>
          <a:graphicData uri="http://schemas.openxmlformats.org/drawingml/2006/table">
            <a:tbl>
              <a:tblPr>
                <a:tableStyleId>{5C22544A-7EE6-4342-B048-85BDC9FD1C3A}</a:tableStyleId>
              </a:tblPr>
              <a:tblGrid>
                <a:gridCol w="1066801"/>
                <a:gridCol w="715868"/>
                <a:gridCol w="1214856"/>
                <a:gridCol w="1496561"/>
                <a:gridCol w="1373315"/>
              </a:tblGrid>
              <a:tr h="342687">
                <a:tc>
                  <a:txBody>
                    <a:bodyPr/>
                    <a:lstStyle/>
                    <a:p>
                      <a:pPr algn="l" fontAlgn="b"/>
                      <a:endParaRPr lang="en-US" sz="1800" b="0" i="0" u="none" strike="noStrike" dirty="0">
                        <a:solidFill>
                          <a:srgbClr val="000000"/>
                        </a:solidFill>
                        <a:effectLst/>
                        <a:latin typeface="Calibri"/>
                      </a:endParaRPr>
                    </a:p>
                  </a:txBody>
                  <a:tcPr marL="0" marR="0" marT="0" marB="0" anchor="b"/>
                </a:tc>
                <a:tc>
                  <a:txBody>
                    <a:bodyPr/>
                    <a:lstStyle/>
                    <a:p>
                      <a:pPr algn="l" fontAlgn="b"/>
                      <a:r>
                        <a:rPr lang="en-US" sz="1800" u="none" strike="noStrike" dirty="0">
                          <a:effectLst/>
                        </a:rPr>
                        <a:t>High</a:t>
                      </a:r>
                      <a:endParaRPr lang="en-US" sz="1800" b="0" i="0" u="none" strike="noStrike" dirty="0">
                        <a:solidFill>
                          <a:srgbClr val="000000"/>
                        </a:solidFill>
                        <a:effectLst/>
                        <a:latin typeface="Calibri"/>
                      </a:endParaRPr>
                    </a:p>
                  </a:txBody>
                  <a:tcPr marL="0" marR="0" marT="0" marB="0" anchor="b"/>
                </a:tc>
                <a:tc>
                  <a:txBody>
                    <a:bodyPr/>
                    <a:lstStyle/>
                    <a:p>
                      <a:pPr algn="l" fontAlgn="b"/>
                      <a:r>
                        <a:rPr lang="en-US" sz="1800" u="none" strike="noStrike" dirty="0">
                          <a:effectLst/>
                        </a:rPr>
                        <a:t>Low</a:t>
                      </a:r>
                      <a:endParaRPr lang="en-US" sz="1800" b="0" i="0" u="none" strike="noStrike" dirty="0">
                        <a:solidFill>
                          <a:srgbClr val="000000"/>
                        </a:solidFill>
                        <a:effectLst/>
                        <a:latin typeface="Calibri"/>
                      </a:endParaRPr>
                    </a:p>
                  </a:txBody>
                  <a:tcPr marL="0" marR="0" marT="0" marB="0" anchor="b"/>
                </a:tc>
                <a:tc>
                  <a:txBody>
                    <a:bodyPr/>
                    <a:lstStyle/>
                    <a:p>
                      <a:pPr algn="l" fontAlgn="b"/>
                      <a:r>
                        <a:rPr lang="en-US" sz="1800" u="none" strike="noStrike" dirty="0">
                          <a:effectLst/>
                        </a:rPr>
                        <a:t>Good</a:t>
                      </a:r>
                      <a:endParaRPr lang="en-US" sz="1800" b="0" i="0" u="none" strike="noStrike" dirty="0">
                        <a:solidFill>
                          <a:srgbClr val="000000"/>
                        </a:solidFill>
                        <a:effectLst/>
                        <a:latin typeface="Calibri"/>
                      </a:endParaRPr>
                    </a:p>
                  </a:txBody>
                  <a:tcPr marL="0" marR="0" marT="0" marB="0" anchor="b"/>
                </a:tc>
                <a:tc>
                  <a:txBody>
                    <a:bodyPr/>
                    <a:lstStyle/>
                    <a:p>
                      <a:pPr algn="l" fontAlgn="b"/>
                      <a:r>
                        <a:rPr lang="en-US" sz="1800" u="none" strike="noStrike" dirty="0">
                          <a:effectLst/>
                        </a:rPr>
                        <a:t>TOTAL</a:t>
                      </a:r>
                      <a:endParaRPr lang="en-US" sz="1800" b="0" i="0" u="none" strike="noStrike" dirty="0">
                        <a:solidFill>
                          <a:srgbClr val="000000"/>
                        </a:solidFill>
                        <a:effectLst/>
                        <a:latin typeface="Calibri"/>
                      </a:endParaRPr>
                    </a:p>
                  </a:txBody>
                  <a:tcPr marL="0" marR="0" marT="0" marB="0" anchor="b"/>
                </a:tc>
              </a:tr>
              <a:tr h="469971">
                <a:tc>
                  <a:txBody>
                    <a:bodyPr/>
                    <a:lstStyle/>
                    <a:p>
                      <a:pPr algn="l" fontAlgn="b"/>
                      <a:r>
                        <a:rPr lang="en-US" sz="1800" u="none" strike="noStrike" dirty="0">
                          <a:effectLst/>
                        </a:rPr>
                        <a:t>Iteration 1</a:t>
                      </a:r>
                      <a:endParaRPr lang="en-US" sz="1800" b="0" i="0" u="none" strike="noStrike" dirty="0">
                        <a:solidFill>
                          <a:srgbClr val="000000"/>
                        </a:solidFill>
                        <a:effectLst/>
                        <a:latin typeface="Calibri"/>
                      </a:endParaRPr>
                    </a:p>
                  </a:txBody>
                  <a:tcPr marL="0" marR="0" marT="0" marB="0" anchor="b"/>
                </a:tc>
                <a:tc>
                  <a:txBody>
                    <a:bodyPr/>
                    <a:lstStyle/>
                    <a:p>
                      <a:pPr algn="ctr" fontAlgn="b"/>
                      <a:r>
                        <a:rPr lang="en-US" sz="1800" u="none" strike="noStrike" dirty="0">
                          <a:effectLst/>
                        </a:rPr>
                        <a:t>2</a:t>
                      </a:r>
                      <a:endParaRPr lang="en-US" sz="1800" b="0" i="0" u="none" strike="noStrike" dirty="0">
                        <a:solidFill>
                          <a:srgbClr val="000000"/>
                        </a:solidFill>
                        <a:effectLst/>
                        <a:latin typeface="Calibri"/>
                      </a:endParaRPr>
                    </a:p>
                  </a:txBody>
                  <a:tcPr marL="0" marR="0" marT="0" marB="0" anchor="b"/>
                </a:tc>
                <a:tc>
                  <a:txBody>
                    <a:bodyPr/>
                    <a:lstStyle/>
                    <a:p>
                      <a:pPr algn="ctr" fontAlgn="b"/>
                      <a:r>
                        <a:rPr lang="en-US" sz="1800" u="none" strike="noStrike" dirty="0" smtClean="0">
                          <a:effectLst/>
                        </a:rPr>
                        <a:t>10</a:t>
                      </a:r>
                      <a:endParaRPr lang="en-US" sz="1800" b="0" i="0" u="none" strike="noStrike" dirty="0">
                        <a:solidFill>
                          <a:srgbClr val="000000"/>
                        </a:solidFill>
                        <a:effectLst/>
                        <a:latin typeface="Calibri"/>
                      </a:endParaRPr>
                    </a:p>
                  </a:txBody>
                  <a:tcPr marL="0" marR="0" marT="0" marB="0" anchor="b"/>
                </a:tc>
                <a:tc>
                  <a:txBody>
                    <a:bodyPr/>
                    <a:lstStyle/>
                    <a:p>
                      <a:pPr algn="ctr" fontAlgn="b"/>
                      <a:r>
                        <a:rPr lang="en-US" sz="1800" u="none" strike="noStrike" dirty="0">
                          <a:effectLst/>
                        </a:rPr>
                        <a:t>5</a:t>
                      </a:r>
                      <a:endParaRPr lang="en-US" sz="1800" b="0" i="0" u="none" strike="noStrike" dirty="0">
                        <a:solidFill>
                          <a:srgbClr val="000000"/>
                        </a:solidFill>
                        <a:effectLst/>
                        <a:latin typeface="Calibri"/>
                      </a:endParaRPr>
                    </a:p>
                  </a:txBody>
                  <a:tcPr marL="0" marR="0" marT="0" marB="0" anchor="b"/>
                </a:tc>
                <a:tc>
                  <a:txBody>
                    <a:bodyPr/>
                    <a:lstStyle/>
                    <a:p>
                      <a:pPr algn="ctr" fontAlgn="b"/>
                      <a:r>
                        <a:rPr lang="en-US" sz="1800" u="none" strike="noStrike" dirty="0">
                          <a:effectLst/>
                        </a:rPr>
                        <a:t>17</a:t>
                      </a:r>
                      <a:endParaRPr lang="en-US" sz="1800" b="0" i="0" u="none" strike="noStrike" dirty="0">
                        <a:solidFill>
                          <a:srgbClr val="000000"/>
                        </a:solidFill>
                        <a:effectLst/>
                        <a:latin typeface="Calibri"/>
                      </a:endParaRPr>
                    </a:p>
                  </a:txBody>
                  <a:tcPr marL="0" marR="0" marT="0" marB="0" anchor="b"/>
                </a:tc>
              </a:tr>
              <a:tr h="469971">
                <a:tc>
                  <a:txBody>
                    <a:bodyPr/>
                    <a:lstStyle/>
                    <a:p>
                      <a:pPr algn="l" fontAlgn="b"/>
                      <a:r>
                        <a:rPr lang="en-US" sz="1800" u="none" strike="noStrike" dirty="0">
                          <a:effectLst/>
                        </a:rPr>
                        <a:t>Iteration 2</a:t>
                      </a:r>
                      <a:endParaRPr lang="en-US" sz="1800" b="0" i="0" u="none" strike="noStrike" dirty="0">
                        <a:solidFill>
                          <a:srgbClr val="000000"/>
                        </a:solidFill>
                        <a:effectLst/>
                        <a:latin typeface="Calibri"/>
                      </a:endParaRPr>
                    </a:p>
                  </a:txBody>
                  <a:tcPr marL="0" marR="0" marT="0" marB="0" anchor="b"/>
                </a:tc>
                <a:tc>
                  <a:txBody>
                    <a:bodyPr/>
                    <a:lstStyle/>
                    <a:p>
                      <a:pPr algn="ctr" fontAlgn="b"/>
                      <a:r>
                        <a:rPr lang="en-US" sz="1800" u="none" strike="noStrike" dirty="0">
                          <a:effectLst/>
                        </a:rPr>
                        <a:t>1</a:t>
                      </a:r>
                      <a:endParaRPr lang="en-US" sz="1800" b="0" i="0" u="none" strike="noStrike" dirty="0">
                        <a:solidFill>
                          <a:srgbClr val="000000"/>
                        </a:solidFill>
                        <a:effectLst/>
                        <a:latin typeface="Calibri"/>
                      </a:endParaRPr>
                    </a:p>
                  </a:txBody>
                  <a:tcPr marL="0" marR="0" marT="0" marB="0" anchor="b"/>
                </a:tc>
                <a:tc>
                  <a:txBody>
                    <a:bodyPr/>
                    <a:lstStyle/>
                    <a:p>
                      <a:pPr algn="ctr" fontAlgn="b"/>
                      <a:r>
                        <a:rPr lang="en-US" sz="1800" u="none" strike="noStrike" dirty="0">
                          <a:effectLst/>
                        </a:rPr>
                        <a:t>20</a:t>
                      </a:r>
                      <a:endParaRPr lang="en-US" sz="1800" b="0" i="0" u="none" strike="noStrike" dirty="0">
                        <a:solidFill>
                          <a:srgbClr val="000000"/>
                        </a:solidFill>
                        <a:effectLst/>
                        <a:latin typeface="Calibri"/>
                      </a:endParaRPr>
                    </a:p>
                  </a:txBody>
                  <a:tcPr marL="0" marR="0" marT="0" marB="0" anchor="b"/>
                </a:tc>
                <a:tc>
                  <a:txBody>
                    <a:bodyPr/>
                    <a:lstStyle/>
                    <a:p>
                      <a:pPr algn="ctr" fontAlgn="b"/>
                      <a:r>
                        <a:rPr lang="en-US" sz="1800" u="none" strike="noStrike" dirty="0">
                          <a:effectLst/>
                        </a:rPr>
                        <a:t>2</a:t>
                      </a:r>
                      <a:endParaRPr lang="en-US" sz="1800" b="0" i="0" u="none" strike="noStrike" dirty="0">
                        <a:solidFill>
                          <a:srgbClr val="000000"/>
                        </a:solidFill>
                        <a:effectLst/>
                        <a:latin typeface="Calibri"/>
                      </a:endParaRPr>
                    </a:p>
                  </a:txBody>
                  <a:tcPr marL="0" marR="0" marT="0" marB="0" anchor="b"/>
                </a:tc>
                <a:tc>
                  <a:txBody>
                    <a:bodyPr/>
                    <a:lstStyle/>
                    <a:p>
                      <a:pPr algn="ctr" fontAlgn="b"/>
                      <a:r>
                        <a:rPr lang="en-US" sz="1800" u="none" strike="noStrike" dirty="0">
                          <a:effectLst/>
                        </a:rPr>
                        <a:t>23</a:t>
                      </a:r>
                      <a:endParaRPr lang="en-US" sz="1800" b="0" i="0" u="none" strike="noStrike" dirty="0">
                        <a:solidFill>
                          <a:srgbClr val="000000"/>
                        </a:solidFill>
                        <a:effectLst/>
                        <a:latin typeface="Calibri"/>
                      </a:endParaRPr>
                    </a:p>
                  </a:txBody>
                  <a:tcPr marL="0" marR="0" marT="0" marB="0" anchor="b"/>
                </a:tc>
              </a:tr>
              <a:tr h="469971">
                <a:tc>
                  <a:txBody>
                    <a:bodyPr/>
                    <a:lstStyle/>
                    <a:p>
                      <a:pPr algn="l" fontAlgn="b"/>
                      <a:r>
                        <a:rPr lang="en-US" sz="1800" u="none" strike="noStrike" dirty="0">
                          <a:effectLst/>
                        </a:rPr>
                        <a:t>Iteration 3</a:t>
                      </a:r>
                      <a:endParaRPr lang="en-US" sz="1800" b="0" i="0" u="none" strike="noStrike" dirty="0">
                        <a:solidFill>
                          <a:srgbClr val="000000"/>
                        </a:solidFill>
                        <a:effectLst/>
                        <a:latin typeface="Calibri"/>
                      </a:endParaRPr>
                    </a:p>
                  </a:txBody>
                  <a:tcPr marL="0" marR="0" marT="0" marB="0" anchor="b"/>
                </a:tc>
                <a:tc>
                  <a:txBody>
                    <a:bodyPr/>
                    <a:lstStyle/>
                    <a:p>
                      <a:pPr algn="ctr" fontAlgn="b"/>
                      <a:r>
                        <a:rPr lang="en-US" sz="1800" u="none" strike="noStrike" dirty="0">
                          <a:effectLst/>
                        </a:rPr>
                        <a:t>3</a:t>
                      </a:r>
                      <a:endParaRPr lang="en-US" sz="1800" b="0" i="0" u="none" strike="noStrike" dirty="0">
                        <a:solidFill>
                          <a:srgbClr val="000000"/>
                        </a:solidFill>
                        <a:effectLst/>
                        <a:latin typeface="Calibri"/>
                      </a:endParaRPr>
                    </a:p>
                  </a:txBody>
                  <a:tcPr marL="0" marR="0" marT="0" marB="0" anchor="b"/>
                </a:tc>
                <a:tc>
                  <a:txBody>
                    <a:bodyPr/>
                    <a:lstStyle/>
                    <a:p>
                      <a:pPr algn="ctr" fontAlgn="b"/>
                      <a:r>
                        <a:rPr lang="en-US" sz="1800" u="none" strike="noStrike" dirty="0">
                          <a:effectLst/>
                        </a:rPr>
                        <a:t>5</a:t>
                      </a:r>
                      <a:endParaRPr lang="en-US" sz="1800" b="0" i="0" u="none" strike="noStrike" dirty="0">
                        <a:solidFill>
                          <a:srgbClr val="000000"/>
                        </a:solidFill>
                        <a:effectLst/>
                        <a:latin typeface="Calibri"/>
                      </a:endParaRPr>
                    </a:p>
                  </a:txBody>
                  <a:tcPr marL="0" marR="0" marT="0" marB="0" anchor="b"/>
                </a:tc>
                <a:tc>
                  <a:txBody>
                    <a:bodyPr/>
                    <a:lstStyle/>
                    <a:p>
                      <a:pPr algn="ctr" fontAlgn="b"/>
                      <a:r>
                        <a:rPr lang="en-US" sz="1800" u="none" strike="noStrike" dirty="0">
                          <a:effectLst/>
                        </a:rPr>
                        <a:t>10</a:t>
                      </a:r>
                      <a:endParaRPr lang="en-US" sz="1800" b="0" i="0" u="none" strike="noStrike" dirty="0">
                        <a:solidFill>
                          <a:srgbClr val="000000"/>
                        </a:solidFill>
                        <a:effectLst/>
                        <a:latin typeface="Calibri"/>
                      </a:endParaRPr>
                    </a:p>
                  </a:txBody>
                  <a:tcPr marL="0" marR="0" marT="0" marB="0" anchor="b"/>
                </a:tc>
                <a:tc>
                  <a:txBody>
                    <a:bodyPr/>
                    <a:lstStyle/>
                    <a:p>
                      <a:pPr algn="ctr" fontAlgn="b"/>
                      <a:r>
                        <a:rPr lang="en-US" sz="1800" u="none" strike="noStrike" dirty="0">
                          <a:effectLst/>
                        </a:rPr>
                        <a:t>18</a:t>
                      </a:r>
                      <a:endParaRPr lang="en-US" sz="1800" b="0" i="0" u="none" strike="noStrike" dirty="0">
                        <a:solidFill>
                          <a:srgbClr val="000000"/>
                        </a:solidFill>
                        <a:effectLst/>
                        <a:latin typeface="Calibri"/>
                      </a:endParaRPr>
                    </a:p>
                  </a:txBody>
                  <a:tcPr marL="0" marR="0" marT="0" marB="0" anchor="b"/>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26917515"/>
              </p:ext>
            </p:extLst>
          </p:nvPr>
        </p:nvGraphicFramePr>
        <p:xfrm>
          <a:off x="1981200" y="4053840"/>
          <a:ext cx="5333999" cy="2057400"/>
        </p:xfrm>
        <a:graphic>
          <a:graphicData uri="http://schemas.openxmlformats.org/drawingml/2006/table">
            <a:tbl>
              <a:tblPr>
                <a:tableStyleId>{5C22544A-7EE6-4342-B048-85BDC9FD1C3A}</a:tableStyleId>
              </a:tblPr>
              <a:tblGrid>
                <a:gridCol w="1098176"/>
                <a:gridCol w="1411941"/>
                <a:gridCol w="1333500"/>
                <a:gridCol w="1490382"/>
              </a:tblGrid>
              <a:tr h="514350">
                <a:tc>
                  <a:txBody>
                    <a:bodyPr/>
                    <a:lstStyle/>
                    <a:p>
                      <a:pPr algn="l" fontAlgn="b"/>
                      <a:endParaRPr lang="en-US" sz="1800" b="0" i="0" u="none" strike="noStrike" dirty="0">
                        <a:solidFill>
                          <a:srgbClr val="000000"/>
                        </a:solidFill>
                        <a:effectLst/>
                        <a:latin typeface="Calibri"/>
                      </a:endParaRPr>
                    </a:p>
                  </a:txBody>
                  <a:tcPr marL="0" marR="0" marT="0" marB="0" anchor="b"/>
                </a:tc>
                <a:tc>
                  <a:txBody>
                    <a:bodyPr/>
                    <a:lstStyle/>
                    <a:p>
                      <a:pPr algn="l" fontAlgn="b"/>
                      <a:r>
                        <a:rPr lang="en-US" sz="1800" u="none" strike="noStrike" dirty="0">
                          <a:effectLst/>
                        </a:rPr>
                        <a:t>Underestimate</a:t>
                      </a:r>
                      <a:endParaRPr lang="en-US" sz="1800" b="0" i="0" u="none" strike="noStrike" dirty="0">
                        <a:solidFill>
                          <a:srgbClr val="000000"/>
                        </a:solidFill>
                        <a:effectLst/>
                        <a:latin typeface="Calibri"/>
                      </a:endParaRPr>
                    </a:p>
                  </a:txBody>
                  <a:tcPr marL="0" marR="0" marT="0" marB="0" anchor="b"/>
                </a:tc>
                <a:tc>
                  <a:txBody>
                    <a:bodyPr/>
                    <a:lstStyle/>
                    <a:p>
                      <a:pPr algn="l" fontAlgn="b"/>
                      <a:r>
                        <a:rPr lang="en-US" sz="1800" u="none" strike="noStrike" dirty="0">
                          <a:effectLst/>
                        </a:rPr>
                        <a:t>Overestimate</a:t>
                      </a:r>
                      <a:endParaRPr lang="en-US" sz="1800" b="0" i="0" u="none" strike="noStrike" dirty="0">
                        <a:solidFill>
                          <a:srgbClr val="000000"/>
                        </a:solidFill>
                        <a:effectLst/>
                        <a:latin typeface="Calibri"/>
                      </a:endParaRPr>
                    </a:p>
                  </a:txBody>
                  <a:tcPr marL="0" marR="0" marT="0" marB="0" anchor="b"/>
                </a:tc>
                <a:tc>
                  <a:txBody>
                    <a:bodyPr/>
                    <a:lstStyle/>
                    <a:p>
                      <a:pPr algn="l" fontAlgn="b"/>
                      <a:r>
                        <a:rPr lang="en-US" sz="1800" u="none" strike="noStrike" dirty="0">
                          <a:effectLst/>
                        </a:rPr>
                        <a:t>Within Range</a:t>
                      </a:r>
                      <a:endParaRPr lang="en-US" sz="1800" b="0" i="0" u="none" strike="noStrike" dirty="0">
                        <a:solidFill>
                          <a:srgbClr val="000000"/>
                        </a:solidFill>
                        <a:effectLst/>
                        <a:latin typeface="Calibri"/>
                      </a:endParaRPr>
                    </a:p>
                  </a:txBody>
                  <a:tcPr marL="0" marR="0" marT="0" marB="0" anchor="b"/>
                </a:tc>
              </a:tr>
              <a:tr h="514350">
                <a:tc>
                  <a:txBody>
                    <a:bodyPr/>
                    <a:lstStyle/>
                    <a:p>
                      <a:pPr algn="l" fontAlgn="b"/>
                      <a:r>
                        <a:rPr lang="en-US" sz="1800" u="none" strike="noStrike" dirty="0">
                          <a:effectLst/>
                        </a:rPr>
                        <a:t>Iteration 1</a:t>
                      </a:r>
                      <a:endParaRPr lang="en-US" sz="1800" b="0" i="0" u="none" strike="noStrike" dirty="0">
                        <a:solidFill>
                          <a:srgbClr val="000000"/>
                        </a:solidFill>
                        <a:effectLst/>
                        <a:latin typeface="Calibri"/>
                      </a:endParaRPr>
                    </a:p>
                  </a:txBody>
                  <a:tcPr marL="0" marR="0" marT="0" marB="0" anchor="b"/>
                </a:tc>
                <a:tc>
                  <a:txBody>
                    <a:bodyPr/>
                    <a:lstStyle/>
                    <a:p>
                      <a:pPr algn="ctr" fontAlgn="b"/>
                      <a:r>
                        <a:rPr lang="en-US" sz="1800" u="none" strike="noStrike" dirty="0">
                          <a:effectLst/>
                        </a:rPr>
                        <a:t>12%</a:t>
                      </a:r>
                      <a:endParaRPr lang="en-US" sz="1800" b="0" i="0" u="none" strike="noStrike" dirty="0">
                        <a:solidFill>
                          <a:srgbClr val="000000"/>
                        </a:solidFill>
                        <a:effectLst/>
                        <a:latin typeface="Calibri"/>
                      </a:endParaRPr>
                    </a:p>
                  </a:txBody>
                  <a:tcPr marL="0" marR="0" marT="0" marB="0" anchor="b"/>
                </a:tc>
                <a:tc>
                  <a:txBody>
                    <a:bodyPr/>
                    <a:lstStyle/>
                    <a:p>
                      <a:pPr algn="ctr" fontAlgn="b"/>
                      <a:r>
                        <a:rPr lang="en-US" sz="1800" u="none" strike="noStrike" dirty="0">
                          <a:effectLst/>
                        </a:rPr>
                        <a:t>59%</a:t>
                      </a:r>
                      <a:endParaRPr lang="en-US" sz="1800" b="0" i="0" u="none" strike="noStrike" dirty="0">
                        <a:solidFill>
                          <a:srgbClr val="000000"/>
                        </a:solidFill>
                        <a:effectLst/>
                        <a:latin typeface="Calibri"/>
                      </a:endParaRPr>
                    </a:p>
                  </a:txBody>
                  <a:tcPr marL="0" marR="0" marT="0" marB="0" anchor="b"/>
                </a:tc>
                <a:tc>
                  <a:txBody>
                    <a:bodyPr/>
                    <a:lstStyle/>
                    <a:p>
                      <a:pPr algn="ctr" fontAlgn="b"/>
                      <a:r>
                        <a:rPr lang="en-US" sz="1800" u="none" strike="noStrike" dirty="0">
                          <a:effectLst/>
                        </a:rPr>
                        <a:t>29%</a:t>
                      </a:r>
                      <a:endParaRPr lang="en-US" sz="1800" b="0" i="0" u="none" strike="noStrike" dirty="0">
                        <a:solidFill>
                          <a:srgbClr val="000000"/>
                        </a:solidFill>
                        <a:effectLst/>
                        <a:latin typeface="Calibri"/>
                      </a:endParaRPr>
                    </a:p>
                  </a:txBody>
                  <a:tcPr marL="0" marR="0" marT="0" marB="0" anchor="b"/>
                </a:tc>
              </a:tr>
              <a:tr h="514350">
                <a:tc>
                  <a:txBody>
                    <a:bodyPr/>
                    <a:lstStyle/>
                    <a:p>
                      <a:pPr algn="l" fontAlgn="b"/>
                      <a:r>
                        <a:rPr lang="en-US" sz="1800" u="none" strike="noStrike" dirty="0">
                          <a:effectLst/>
                        </a:rPr>
                        <a:t>Iteration 2</a:t>
                      </a:r>
                      <a:endParaRPr lang="en-US" sz="1800" b="0" i="0" u="none" strike="noStrike" dirty="0">
                        <a:solidFill>
                          <a:srgbClr val="000000"/>
                        </a:solidFill>
                        <a:effectLst/>
                        <a:latin typeface="Calibri"/>
                      </a:endParaRPr>
                    </a:p>
                  </a:txBody>
                  <a:tcPr marL="0" marR="0" marT="0" marB="0" anchor="b"/>
                </a:tc>
                <a:tc>
                  <a:txBody>
                    <a:bodyPr/>
                    <a:lstStyle/>
                    <a:p>
                      <a:pPr algn="ctr" fontAlgn="b"/>
                      <a:r>
                        <a:rPr lang="en-US" sz="1800" u="none" strike="noStrike" dirty="0">
                          <a:effectLst/>
                        </a:rPr>
                        <a:t>4%</a:t>
                      </a:r>
                      <a:endParaRPr lang="en-US" sz="1800" b="0" i="0" u="none" strike="noStrike" dirty="0">
                        <a:solidFill>
                          <a:srgbClr val="000000"/>
                        </a:solidFill>
                        <a:effectLst/>
                        <a:latin typeface="Calibri"/>
                      </a:endParaRPr>
                    </a:p>
                  </a:txBody>
                  <a:tcPr marL="0" marR="0" marT="0" marB="0" anchor="b"/>
                </a:tc>
                <a:tc>
                  <a:txBody>
                    <a:bodyPr/>
                    <a:lstStyle/>
                    <a:p>
                      <a:pPr algn="ctr" fontAlgn="b"/>
                      <a:r>
                        <a:rPr lang="en-US" sz="1800" u="none" strike="noStrike" dirty="0">
                          <a:effectLst/>
                        </a:rPr>
                        <a:t>87%</a:t>
                      </a:r>
                      <a:endParaRPr lang="en-US" sz="1800" b="0" i="0" u="none" strike="noStrike" dirty="0">
                        <a:solidFill>
                          <a:srgbClr val="000000"/>
                        </a:solidFill>
                        <a:effectLst/>
                        <a:latin typeface="Calibri"/>
                      </a:endParaRPr>
                    </a:p>
                  </a:txBody>
                  <a:tcPr marL="0" marR="0" marT="0" marB="0" anchor="b"/>
                </a:tc>
                <a:tc>
                  <a:txBody>
                    <a:bodyPr/>
                    <a:lstStyle/>
                    <a:p>
                      <a:pPr algn="ctr" fontAlgn="b"/>
                      <a:r>
                        <a:rPr lang="en-US" sz="1800" u="none" strike="noStrike" dirty="0">
                          <a:effectLst/>
                        </a:rPr>
                        <a:t>9%</a:t>
                      </a:r>
                      <a:endParaRPr lang="en-US" sz="1800" b="0" i="0" u="none" strike="noStrike" dirty="0">
                        <a:solidFill>
                          <a:srgbClr val="000000"/>
                        </a:solidFill>
                        <a:effectLst/>
                        <a:latin typeface="Calibri"/>
                      </a:endParaRPr>
                    </a:p>
                  </a:txBody>
                  <a:tcPr marL="0" marR="0" marT="0" marB="0" anchor="b"/>
                </a:tc>
              </a:tr>
              <a:tr h="514350">
                <a:tc>
                  <a:txBody>
                    <a:bodyPr/>
                    <a:lstStyle/>
                    <a:p>
                      <a:pPr algn="l" fontAlgn="b"/>
                      <a:r>
                        <a:rPr lang="en-US" sz="1800" u="none" strike="noStrike" dirty="0">
                          <a:effectLst/>
                        </a:rPr>
                        <a:t>Iteration 3</a:t>
                      </a:r>
                      <a:endParaRPr lang="en-US" sz="1800" b="0" i="0" u="none" strike="noStrike" dirty="0">
                        <a:solidFill>
                          <a:srgbClr val="000000"/>
                        </a:solidFill>
                        <a:effectLst/>
                        <a:latin typeface="Calibri"/>
                      </a:endParaRPr>
                    </a:p>
                  </a:txBody>
                  <a:tcPr marL="0" marR="0" marT="0" marB="0" anchor="b"/>
                </a:tc>
                <a:tc>
                  <a:txBody>
                    <a:bodyPr/>
                    <a:lstStyle/>
                    <a:p>
                      <a:pPr algn="ctr" fontAlgn="b"/>
                      <a:r>
                        <a:rPr lang="en-US" sz="1800" u="none" strike="noStrike" dirty="0">
                          <a:effectLst/>
                        </a:rPr>
                        <a:t>17%</a:t>
                      </a:r>
                      <a:endParaRPr lang="en-US" sz="1800" b="0" i="0" u="none" strike="noStrike" dirty="0">
                        <a:solidFill>
                          <a:srgbClr val="000000"/>
                        </a:solidFill>
                        <a:effectLst/>
                        <a:latin typeface="Calibri"/>
                      </a:endParaRPr>
                    </a:p>
                  </a:txBody>
                  <a:tcPr marL="0" marR="0" marT="0" marB="0" anchor="b"/>
                </a:tc>
                <a:tc>
                  <a:txBody>
                    <a:bodyPr/>
                    <a:lstStyle/>
                    <a:p>
                      <a:pPr algn="ctr" fontAlgn="b"/>
                      <a:r>
                        <a:rPr lang="en-US" sz="1800" u="none" strike="noStrike" dirty="0">
                          <a:effectLst/>
                        </a:rPr>
                        <a:t>28%</a:t>
                      </a:r>
                      <a:endParaRPr lang="en-US" sz="1800" b="0" i="0" u="none" strike="noStrike" dirty="0">
                        <a:solidFill>
                          <a:srgbClr val="000000"/>
                        </a:solidFill>
                        <a:effectLst/>
                        <a:latin typeface="Calibri"/>
                      </a:endParaRPr>
                    </a:p>
                  </a:txBody>
                  <a:tcPr marL="0" marR="0" marT="0" marB="0" anchor="b"/>
                </a:tc>
                <a:tc>
                  <a:txBody>
                    <a:bodyPr/>
                    <a:lstStyle/>
                    <a:p>
                      <a:pPr algn="ctr" fontAlgn="b"/>
                      <a:r>
                        <a:rPr lang="en-US" sz="1800" u="none" strike="noStrike" dirty="0">
                          <a:effectLst/>
                        </a:rPr>
                        <a:t>56%</a:t>
                      </a:r>
                      <a:endParaRPr lang="en-US" sz="1800" b="0" i="0" u="none" strike="noStrike" dirty="0">
                        <a:solidFill>
                          <a:srgbClr val="000000"/>
                        </a:solidFill>
                        <a:effectLst/>
                        <a:latin typeface="Calibri"/>
                      </a:endParaRPr>
                    </a:p>
                  </a:txBody>
                  <a:tcPr marL="0" marR="0" marT="0" marB="0" anchor="b"/>
                </a:tc>
              </a:tr>
            </a:tbl>
          </a:graphicData>
        </a:graphic>
      </p:graphicFrame>
    </p:spTree>
    <p:extLst>
      <p:ext uri="{BB962C8B-B14F-4D97-AF65-F5344CB8AC3E}">
        <p14:creationId xmlns:p14="http://schemas.microsoft.com/office/powerpoint/2010/main" val="194737968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Estimations Improving?</a:t>
            </a:r>
            <a:endParaRPr lang="en-US" dirty="0"/>
          </a:p>
        </p:txBody>
      </p:sp>
      <p:sp>
        <p:nvSpPr>
          <p:cNvPr id="7" name="내용 개체 틀 6"/>
          <p:cNvSpPr>
            <a:spLocks noGrp="1"/>
          </p:cNvSpPr>
          <p:nvPr>
            <p:ph idx="1"/>
          </p:nvPr>
        </p:nvSpPr>
        <p:spPr/>
        <p:txBody>
          <a:bodyPr/>
          <a:lstStyle/>
          <a:p>
            <a:endParaRPr lang="en-US"/>
          </a:p>
        </p:txBody>
      </p:sp>
      <p:sp>
        <p:nvSpPr>
          <p:cNvPr id="6" name="슬라이드 번호 개체 틀 5"/>
          <p:cNvSpPr>
            <a:spLocks noGrp="1"/>
          </p:cNvSpPr>
          <p:nvPr>
            <p:ph type="sldNum" sz="quarter" idx="12"/>
          </p:nvPr>
        </p:nvSpPr>
        <p:spPr/>
        <p:txBody>
          <a:bodyPr/>
          <a:lstStyle/>
          <a:p>
            <a:fld id="{C8543539-7BAA-46DC-B70F-B410051F05C1}" type="slidenum">
              <a:rPr lang="en-US" smtClean="0"/>
              <a:pPr/>
              <a:t>83</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449464090"/>
              </p:ext>
            </p:extLst>
          </p:nvPr>
        </p:nvGraphicFramePr>
        <p:xfrm>
          <a:off x="914400" y="2590800"/>
          <a:ext cx="7162801" cy="2392680"/>
        </p:xfrm>
        <a:graphic>
          <a:graphicData uri="http://schemas.openxmlformats.org/drawingml/2006/table">
            <a:tbl>
              <a:tblPr>
                <a:tableStyleId>{5C22544A-7EE6-4342-B048-85BDC9FD1C3A}</a:tableStyleId>
              </a:tblPr>
              <a:tblGrid>
                <a:gridCol w="1699396"/>
                <a:gridCol w="1729210"/>
                <a:gridCol w="1855917"/>
                <a:gridCol w="1878278"/>
              </a:tblGrid>
              <a:tr h="754380">
                <a:tc>
                  <a:txBody>
                    <a:bodyPr/>
                    <a:lstStyle/>
                    <a:p>
                      <a:pPr algn="l" fontAlgn="b"/>
                      <a:endParaRPr lang="en-US" sz="2000" b="0" i="0" u="none" strike="noStrike" dirty="0">
                        <a:solidFill>
                          <a:srgbClr val="000000"/>
                        </a:solidFill>
                        <a:effectLst/>
                        <a:latin typeface="Calibri"/>
                      </a:endParaRPr>
                    </a:p>
                  </a:txBody>
                  <a:tcPr marL="0" marR="0" marT="0" marB="0" anchor="b"/>
                </a:tc>
                <a:tc>
                  <a:txBody>
                    <a:bodyPr/>
                    <a:lstStyle/>
                    <a:p>
                      <a:pPr algn="l" fontAlgn="b"/>
                      <a:r>
                        <a:rPr lang="en-US" sz="2000" u="none" strike="noStrike" dirty="0">
                          <a:effectLst/>
                        </a:rPr>
                        <a:t>Average Estimated Effort</a:t>
                      </a:r>
                      <a:endParaRPr lang="en-US" sz="2000" b="0" i="0" u="none" strike="noStrike" dirty="0">
                        <a:solidFill>
                          <a:srgbClr val="000000"/>
                        </a:solidFill>
                        <a:effectLst/>
                        <a:latin typeface="Calibri"/>
                      </a:endParaRPr>
                    </a:p>
                  </a:txBody>
                  <a:tcPr marL="0" marR="0" marT="0" marB="0" anchor="b"/>
                </a:tc>
                <a:tc>
                  <a:txBody>
                    <a:bodyPr/>
                    <a:lstStyle/>
                    <a:p>
                      <a:pPr algn="l" fontAlgn="b"/>
                      <a:r>
                        <a:rPr lang="en-US" sz="2000" u="none" strike="noStrike">
                          <a:effectLst/>
                        </a:rPr>
                        <a:t>Actual Effort</a:t>
                      </a:r>
                      <a:endParaRPr lang="en-US" sz="2000" b="0" i="0" u="none" strike="noStrike">
                        <a:solidFill>
                          <a:srgbClr val="000000"/>
                        </a:solidFill>
                        <a:effectLst/>
                        <a:latin typeface="Calibri"/>
                      </a:endParaRPr>
                    </a:p>
                  </a:txBody>
                  <a:tcPr marL="0" marR="0" marT="0" marB="0" anchor="b"/>
                </a:tc>
                <a:tc>
                  <a:txBody>
                    <a:bodyPr/>
                    <a:lstStyle/>
                    <a:p>
                      <a:pPr algn="l" fontAlgn="b"/>
                      <a:r>
                        <a:rPr lang="en-US" sz="2000" u="none" strike="noStrike" dirty="0">
                          <a:effectLst/>
                        </a:rPr>
                        <a:t>Percentage of Error</a:t>
                      </a:r>
                      <a:endParaRPr lang="en-US" sz="2000" b="0" i="0" u="none" strike="noStrike" dirty="0">
                        <a:solidFill>
                          <a:srgbClr val="000000"/>
                        </a:solidFill>
                        <a:effectLst/>
                        <a:latin typeface="Calibri"/>
                      </a:endParaRPr>
                    </a:p>
                  </a:txBody>
                  <a:tcPr marL="0" marR="0" marT="0" marB="0" anchor="b"/>
                </a:tc>
              </a:tr>
              <a:tr h="546100">
                <a:tc>
                  <a:txBody>
                    <a:bodyPr/>
                    <a:lstStyle/>
                    <a:p>
                      <a:pPr algn="l" fontAlgn="b"/>
                      <a:r>
                        <a:rPr lang="en-US" sz="2000" u="none" strike="noStrike">
                          <a:effectLst/>
                        </a:rPr>
                        <a:t>Iteration 1</a:t>
                      </a:r>
                      <a:endParaRPr lang="en-US" sz="2000" b="0" i="0" u="none" strike="noStrike">
                        <a:solidFill>
                          <a:srgbClr val="000000"/>
                        </a:solidFill>
                        <a:effectLst/>
                        <a:latin typeface="Calibri"/>
                      </a:endParaRPr>
                    </a:p>
                  </a:txBody>
                  <a:tcPr marL="0" marR="0" marT="0" marB="0" anchor="b"/>
                </a:tc>
                <a:tc>
                  <a:txBody>
                    <a:bodyPr/>
                    <a:lstStyle/>
                    <a:p>
                      <a:pPr algn="r" fontAlgn="b"/>
                      <a:r>
                        <a:rPr lang="en-US" sz="2000" u="none" strike="noStrike" dirty="0">
                          <a:effectLst/>
                        </a:rPr>
                        <a:t>135.25</a:t>
                      </a:r>
                      <a:endParaRPr lang="en-US" sz="2000" b="0" i="0" u="none" strike="noStrike" dirty="0">
                        <a:solidFill>
                          <a:srgbClr val="000000"/>
                        </a:solidFill>
                        <a:effectLst/>
                        <a:latin typeface="Calibri"/>
                      </a:endParaRPr>
                    </a:p>
                  </a:txBody>
                  <a:tcPr marL="0" marR="0" marT="0" marB="0" anchor="b"/>
                </a:tc>
                <a:tc>
                  <a:txBody>
                    <a:bodyPr/>
                    <a:lstStyle/>
                    <a:p>
                      <a:pPr algn="r" fontAlgn="b"/>
                      <a:r>
                        <a:rPr lang="en-US" sz="2000" u="none" strike="noStrike" dirty="0">
                          <a:effectLst/>
                        </a:rPr>
                        <a:t>94.4</a:t>
                      </a:r>
                      <a:endParaRPr lang="en-US" sz="2000" b="0" i="0" u="none" strike="noStrike" dirty="0">
                        <a:solidFill>
                          <a:srgbClr val="000000"/>
                        </a:solidFill>
                        <a:effectLst/>
                        <a:latin typeface="Calibri"/>
                      </a:endParaRPr>
                    </a:p>
                  </a:txBody>
                  <a:tcPr marL="0" marR="0" marT="0" marB="0" anchor="b"/>
                </a:tc>
                <a:tc>
                  <a:txBody>
                    <a:bodyPr/>
                    <a:lstStyle/>
                    <a:p>
                      <a:pPr algn="r" fontAlgn="b"/>
                      <a:r>
                        <a:rPr lang="en-US" sz="2000" u="none" strike="noStrike">
                          <a:effectLst/>
                        </a:rPr>
                        <a:t>-30%</a:t>
                      </a:r>
                      <a:endParaRPr lang="en-US" sz="2000" b="0" i="0" u="none" strike="noStrike">
                        <a:solidFill>
                          <a:srgbClr val="000000"/>
                        </a:solidFill>
                        <a:effectLst/>
                        <a:latin typeface="Calibri"/>
                      </a:endParaRPr>
                    </a:p>
                  </a:txBody>
                  <a:tcPr marL="0" marR="0" marT="0" marB="0" anchor="b"/>
                </a:tc>
              </a:tr>
              <a:tr h="546100">
                <a:tc>
                  <a:txBody>
                    <a:bodyPr/>
                    <a:lstStyle/>
                    <a:p>
                      <a:pPr algn="l" fontAlgn="b"/>
                      <a:r>
                        <a:rPr lang="en-US" sz="2000" u="none" strike="noStrike" dirty="0">
                          <a:effectLst/>
                        </a:rPr>
                        <a:t>Iteration 2</a:t>
                      </a:r>
                      <a:endParaRPr lang="en-US" sz="2000" b="0" i="0" u="none" strike="noStrike" dirty="0">
                        <a:solidFill>
                          <a:srgbClr val="000000"/>
                        </a:solidFill>
                        <a:effectLst/>
                        <a:latin typeface="Calibri"/>
                      </a:endParaRPr>
                    </a:p>
                  </a:txBody>
                  <a:tcPr marL="0" marR="0" marT="0" marB="0" anchor="b"/>
                </a:tc>
                <a:tc>
                  <a:txBody>
                    <a:bodyPr/>
                    <a:lstStyle/>
                    <a:p>
                      <a:pPr algn="r" fontAlgn="b"/>
                      <a:r>
                        <a:rPr lang="en-US" sz="2000" u="none" strike="noStrike" dirty="0">
                          <a:effectLst/>
                        </a:rPr>
                        <a:t>152</a:t>
                      </a:r>
                      <a:endParaRPr lang="en-US" sz="2000" b="0" i="0" u="none" strike="noStrike" dirty="0">
                        <a:solidFill>
                          <a:srgbClr val="000000"/>
                        </a:solidFill>
                        <a:effectLst/>
                        <a:latin typeface="Calibri"/>
                      </a:endParaRPr>
                    </a:p>
                  </a:txBody>
                  <a:tcPr marL="0" marR="0" marT="0" marB="0" anchor="b"/>
                </a:tc>
                <a:tc>
                  <a:txBody>
                    <a:bodyPr/>
                    <a:lstStyle/>
                    <a:p>
                      <a:pPr algn="r" fontAlgn="b"/>
                      <a:r>
                        <a:rPr lang="en-US" sz="2000" u="none" strike="noStrike" dirty="0">
                          <a:effectLst/>
                        </a:rPr>
                        <a:t>86.3</a:t>
                      </a:r>
                      <a:endParaRPr lang="en-US" sz="2000" b="0" i="0" u="none" strike="noStrike" dirty="0">
                        <a:solidFill>
                          <a:srgbClr val="000000"/>
                        </a:solidFill>
                        <a:effectLst/>
                        <a:latin typeface="Calibri"/>
                      </a:endParaRPr>
                    </a:p>
                  </a:txBody>
                  <a:tcPr marL="0" marR="0" marT="0" marB="0" anchor="b"/>
                </a:tc>
                <a:tc>
                  <a:txBody>
                    <a:bodyPr/>
                    <a:lstStyle/>
                    <a:p>
                      <a:pPr algn="r" fontAlgn="b"/>
                      <a:r>
                        <a:rPr lang="en-US" sz="2000" u="none" strike="noStrike">
                          <a:effectLst/>
                        </a:rPr>
                        <a:t>-43%</a:t>
                      </a:r>
                      <a:endParaRPr lang="en-US" sz="2000" b="0" i="0" u="none" strike="noStrike">
                        <a:solidFill>
                          <a:srgbClr val="000000"/>
                        </a:solidFill>
                        <a:effectLst/>
                        <a:latin typeface="Calibri"/>
                      </a:endParaRPr>
                    </a:p>
                  </a:txBody>
                  <a:tcPr marL="0" marR="0" marT="0" marB="0" anchor="b"/>
                </a:tc>
              </a:tr>
              <a:tr h="546100">
                <a:tc>
                  <a:txBody>
                    <a:bodyPr/>
                    <a:lstStyle/>
                    <a:p>
                      <a:pPr algn="l" fontAlgn="b"/>
                      <a:r>
                        <a:rPr lang="en-US" sz="2000" u="none" strike="noStrike" dirty="0">
                          <a:effectLst/>
                        </a:rPr>
                        <a:t>Iteration 3</a:t>
                      </a:r>
                      <a:endParaRPr lang="en-US" sz="2000" b="0" i="0" u="none" strike="noStrike" dirty="0">
                        <a:solidFill>
                          <a:srgbClr val="000000"/>
                        </a:solidFill>
                        <a:effectLst/>
                        <a:latin typeface="Calibri"/>
                      </a:endParaRPr>
                    </a:p>
                  </a:txBody>
                  <a:tcPr marL="0" marR="0" marT="0" marB="0" anchor="b"/>
                </a:tc>
                <a:tc>
                  <a:txBody>
                    <a:bodyPr/>
                    <a:lstStyle/>
                    <a:p>
                      <a:pPr algn="r" fontAlgn="b"/>
                      <a:r>
                        <a:rPr lang="en-US" sz="2000" u="none" strike="noStrike">
                          <a:effectLst/>
                        </a:rPr>
                        <a:t>186</a:t>
                      </a:r>
                      <a:endParaRPr lang="en-US" sz="2000" b="0" i="0" u="none" strike="noStrike">
                        <a:solidFill>
                          <a:srgbClr val="000000"/>
                        </a:solidFill>
                        <a:effectLst/>
                        <a:latin typeface="Calibri"/>
                      </a:endParaRPr>
                    </a:p>
                  </a:txBody>
                  <a:tcPr marL="0" marR="0" marT="0" marB="0" anchor="b"/>
                </a:tc>
                <a:tc>
                  <a:txBody>
                    <a:bodyPr/>
                    <a:lstStyle/>
                    <a:p>
                      <a:pPr algn="r" fontAlgn="b"/>
                      <a:r>
                        <a:rPr lang="en-US" sz="2000" u="none" strike="noStrike" dirty="0">
                          <a:effectLst/>
                        </a:rPr>
                        <a:t>111</a:t>
                      </a:r>
                      <a:endParaRPr lang="en-US" sz="2000" b="0" i="0" u="none" strike="noStrike" dirty="0">
                        <a:solidFill>
                          <a:srgbClr val="000000"/>
                        </a:solidFill>
                        <a:effectLst/>
                        <a:latin typeface="Calibri"/>
                      </a:endParaRPr>
                    </a:p>
                  </a:txBody>
                  <a:tcPr marL="0" marR="0" marT="0" marB="0" anchor="b"/>
                </a:tc>
                <a:tc>
                  <a:txBody>
                    <a:bodyPr/>
                    <a:lstStyle/>
                    <a:p>
                      <a:pPr algn="r" fontAlgn="b"/>
                      <a:r>
                        <a:rPr lang="en-US" sz="2000" u="none" strike="noStrike" dirty="0">
                          <a:effectLst/>
                        </a:rPr>
                        <a:t>-40%</a:t>
                      </a:r>
                      <a:endParaRPr lang="en-US" sz="2000" b="0" i="0" u="none" strike="noStrike" dirty="0">
                        <a:solidFill>
                          <a:srgbClr val="000000"/>
                        </a:solidFill>
                        <a:effectLst/>
                        <a:latin typeface="Calibri"/>
                      </a:endParaRPr>
                    </a:p>
                  </a:txBody>
                  <a:tcPr marL="0" marR="0" marT="0" marB="0" anchor="b"/>
                </a:tc>
              </a:tr>
            </a:tbl>
          </a:graphicData>
        </a:graphic>
      </p:graphicFrame>
    </p:spTree>
    <p:extLst>
      <p:ext uri="{BB962C8B-B14F-4D97-AF65-F5344CB8AC3E}">
        <p14:creationId xmlns:p14="http://schemas.microsoft.com/office/powerpoint/2010/main" val="256826992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Iteration Plan Metrics</a:t>
            </a:r>
            <a:endParaRPr lang="en-US" dirty="0"/>
          </a:p>
        </p:txBody>
      </p:sp>
      <p:sp>
        <p:nvSpPr>
          <p:cNvPr id="7" name="내용 개체 틀 6"/>
          <p:cNvSpPr>
            <a:spLocks noGrp="1"/>
          </p:cNvSpPr>
          <p:nvPr>
            <p:ph idx="1"/>
          </p:nvPr>
        </p:nvSpPr>
        <p:spPr/>
        <p:txBody>
          <a:bodyPr/>
          <a:lstStyle/>
          <a:p>
            <a:endParaRPr lang="en-US"/>
          </a:p>
        </p:txBody>
      </p:sp>
      <p:sp>
        <p:nvSpPr>
          <p:cNvPr id="6" name="슬라이드 번호 개체 틀 5"/>
          <p:cNvSpPr>
            <a:spLocks noGrp="1"/>
          </p:cNvSpPr>
          <p:nvPr>
            <p:ph type="sldNum" sz="quarter" idx="12"/>
          </p:nvPr>
        </p:nvSpPr>
        <p:spPr/>
        <p:txBody>
          <a:bodyPr/>
          <a:lstStyle/>
          <a:p>
            <a:fld id="{C8543539-7BAA-46DC-B70F-B410051F05C1}" type="slidenum">
              <a:rPr lang="en-US" smtClean="0"/>
              <a:pPr/>
              <a:t>84</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53008598"/>
              </p:ext>
            </p:extLst>
          </p:nvPr>
        </p:nvGraphicFramePr>
        <p:xfrm>
          <a:off x="506593" y="1600200"/>
          <a:ext cx="8104007" cy="3810000"/>
        </p:xfrm>
        <a:graphic>
          <a:graphicData uri="http://schemas.openxmlformats.org/presentationml/2006/ole">
            <mc:AlternateContent xmlns:mc="http://schemas.openxmlformats.org/markup-compatibility/2006">
              <mc:Choice xmlns:v="urn:schemas-microsoft-com:vml" Requires="v">
                <p:oleObj spid="_x0000_s175141" name="Worksheet" r:id="rId5" imgW="6219708" imgH="2924190" progId="Excel.Sheet.12">
                  <p:embed/>
                </p:oleObj>
              </mc:Choice>
              <mc:Fallback>
                <p:oleObj name="Worksheet" r:id="rId5" imgW="6219708" imgH="2924190" progId="Excel.Sheet.12">
                  <p:embed/>
                  <p:pic>
                    <p:nvPicPr>
                      <p:cNvPr id="0" name="Picture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593" y="1600200"/>
                        <a:ext cx="8104007" cy="381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394003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dirty="0" smtClean="0"/>
              <a:t>Backup</a:t>
            </a:r>
            <a:br>
              <a:rPr lang="en-US" dirty="0" smtClean="0"/>
            </a:br>
            <a:r>
              <a:rPr lang="en-US" dirty="0" smtClean="0"/>
              <a:t>requirements</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Log Screen Shot</a:t>
            </a:r>
            <a:endParaRPr lang="en-US" dirty="0"/>
          </a:p>
        </p:txBody>
      </p:sp>
      <p:sp>
        <p:nvSpPr>
          <p:cNvPr id="8" name="내용 개체 틀 7"/>
          <p:cNvSpPr>
            <a:spLocks noGrp="1"/>
          </p:cNvSpPr>
          <p:nvPr>
            <p:ph idx="1"/>
          </p:nvPr>
        </p:nvSpPr>
        <p:spPr/>
        <p:txBody>
          <a:bodyPr/>
          <a:lstStyle/>
          <a:p>
            <a:endParaRPr lang="en-US"/>
          </a:p>
        </p:txBody>
      </p:sp>
      <p:sp>
        <p:nvSpPr>
          <p:cNvPr id="7" name="슬라이드 번호 개체 틀 6"/>
          <p:cNvSpPr>
            <a:spLocks noGrp="1"/>
          </p:cNvSpPr>
          <p:nvPr>
            <p:ph type="sldNum" sz="quarter" idx="12"/>
          </p:nvPr>
        </p:nvSpPr>
        <p:spPr/>
        <p:txBody>
          <a:bodyPr/>
          <a:lstStyle/>
          <a:p>
            <a:fld id="{C8543539-7BAA-46DC-B70F-B410051F05C1}" type="slidenum">
              <a:rPr lang="en-US" smtClean="0"/>
              <a:pPr/>
              <a:t>86</a:t>
            </a:fld>
            <a:endParaRPr lang="en-US" dirty="0"/>
          </a:p>
        </p:txBody>
      </p:sp>
      <p:pic>
        <p:nvPicPr>
          <p:cNvPr id="2355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311" t="15188"/>
          <a:stretch/>
        </p:blipFill>
        <p:spPr bwMode="auto">
          <a:xfrm>
            <a:off x="365891" y="1600200"/>
            <a:ext cx="8450695"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219894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Attribute Workshop (QAW)</a:t>
            </a:r>
            <a:endParaRPr lang="en-US" dirty="0"/>
          </a:p>
        </p:txBody>
      </p:sp>
      <p:sp>
        <p:nvSpPr>
          <p:cNvPr id="8" name="슬라이드 번호 개체 틀 7"/>
          <p:cNvSpPr>
            <a:spLocks noGrp="1"/>
          </p:cNvSpPr>
          <p:nvPr>
            <p:ph type="sldNum" sz="quarter" idx="12"/>
          </p:nvPr>
        </p:nvSpPr>
        <p:spPr/>
        <p:txBody>
          <a:bodyPr/>
          <a:lstStyle/>
          <a:p>
            <a:fld id="{C8543539-7BAA-46DC-B70F-B410051F05C1}" type="slidenum">
              <a:rPr lang="en-US" smtClean="0"/>
              <a:pPr/>
              <a:t>87</a:t>
            </a:fld>
            <a:endParaRPr lang="en-US" dirty="0"/>
          </a:p>
        </p:txBody>
      </p:sp>
      <p:graphicFrame>
        <p:nvGraphicFramePr>
          <p:cNvPr id="5" name="Diagram 4"/>
          <p:cNvGraphicFramePr/>
          <p:nvPr>
            <p:extLst>
              <p:ext uri="{D42A27DB-BD31-4B8C-83A1-F6EECF244321}">
                <p14:modId xmlns:p14="http://schemas.microsoft.com/office/powerpoint/2010/main" val="1746051400"/>
              </p:ext>
            </p:extLst>
          </p:nvPr>
        </p:nvGraphicFramePr>
        <p:xfrm>
          <a:off x="1143000" y="1752600"/>
          <a:ext cx="71628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7620000" y="2743200"/>
            <a:ext cx="513858" cy="923330"/>
          </a:xfrm>
          <a:prstGeom prst="rect">
            <a:avLst/>
          </a:prstGeom>
          <a:noFill/>
        </p:spPr>
        <p:txBody>
          <a:bodyPr wrap="square" rtlCol="0">
            <a:spAutoFit/>
          </a:bodyPr>
          <a:lstStyle/>
          <a:p>
            <a:r>
              <a:rPr lang="en-US" sz="5400" dirty="0"/>
              <a:t>8</a:t>
            </a:r>
          </a:p>
        </p:txBody>
      </p:sp>
      <p:sp>
        <p:nvSpPr>
          <p:cNvPr id="10" name="TextBox 9"/>
          <p:cNvSpPr txBox="1"/>
          <p:nvPr/>
        </p:nvSpPr>
        <p:spPr>
          <a:xfrm>
            <a:off x="7620000" y="5152428"/>
            <a:ext cx="513858" cy="923330"/>
          </a:xfrm>
          <a:prstGeom prst="rect">
            <a:avLst/>
          </a:prstGeom>
          <a:noFill/>
        </p:spPr>
        <p:txBody>
          <a:bodyPr wrap="square" rtlCol="0">
            <a:spAutoFit/>
          </a:bodyPr>
          <a:lstStyle/>
          <a:p>
            <a:r>
              <a:rPr lang="en-US" sz="5400" dirty="0" smtClean="0"/>
              <a:t>4</a:t>
            </a:r>
            <a:endParaRPr lang="en-US" sz="5400" dirty="0"/>
          </a:p>
        </p:txBody>
      </p:sp>
    </p:spTree>
    <p:extLst>
      <p:ext uri="{BB962C8B-B14F-4D97-AF65-F5344CB8AC3E}">
        <p14:creationId xmlns:p14="http://schemas.microsoft.com/office/powerpoint/2010/main" val="227319549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Prototype</a:t>
            </a:r>
            <a:endParaRPr lang="en-US" dirty="0"/>
          </a:p>
        </p:txBody>
      </p:sp>
      <p:sp>
        <p:nvSpPr>
          <p:cNvPr id="9" name="내용 개체 틀 8"/>
          <p:cNvSpPr>
            <a:spLocks noGrp="1"/>
          </p:cNvSpPr>
          <p:nvPr>
            <p:ph idx="1"/>
          </p:nvPr>
        </p:nvSpPr>
        <p:spPr/>
        <p:txBody>
          <a:bodyPr/>
          <a:lstStyle/>
          <a:p>
            <a:endParaRPr lang="en-US"/>
          </a:p>
        </p:txBody>
      </p:sp>
      <p:sp>
        <p:nvSpPr>
          <p:cNvPr id="5" name="슬라이드 번호 개체 틀 4"/>
          <p:cNvSpPr>
            <a:spLocks noGrp="1"/>
          </p:cNvSpPr>
          <p:nvPr>
            <p:ph type="sldNum" sz="quarter" idx="12"/>
          </p:nvPr>
        </p:nvSpPr>
        <p:spPr/>
        <p:txBody>
          <a:bodyPr/>
          <a:lstStyle/>
          <a:p>
            <a:fld id="{C8543539-7BAA-46DC-B70F-B410051F05C1}" type="slidenum">
              <a:rPr lang="en-US" smtClean="0"/>
              <a:pPr/>
              <a:t>88</a:t>
            </a:fld>
            <a:endParaRPr lang="en-US" dirty="0"/>
          </a:p>
        </p:txBody>
      </p:sp>
      <p:pic>
        <p:nvPicPr>
          <p:cNvPr id="6" name="Picture 5" descr="C:\Users\Hafsal\Documents\MSE\Fall 11 Sem 1\Methods\Hafsal Prototype 1 revised.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968" y="1905754"/>
            <a:ext cx="3886200" cy="2514600"/>
          </a:xfrm>
          <a:prstGeom prst="rect">
            <a:avLst/>
          </a:prstGeom>
          <a:noFill/>
          <a:ln>
            <a:noFill/>
          </a:ln>
        </p:spPr>
      </p:pic>
      <p:pic>
        <p:nvPicPr>
          <p:cNvPr id="8" name="Picture 7"/>
          <p:cNvPicPr/>
          <p:nvPr/>
        </p:nvPicPr>
        <p:blipFill>
          <a:blip r:embed="rId4" cstate="print"/>
          <a:srcRect/>
          <a:stretch>
            <a:fillRect/>
          </a:stretch>
        </p:blipFill>
        <p:spPr bwMode="auto">
          <a:xfrm>
            <a:off x="4551582" y="1830309"/>
            <a:ext cx="4219575" cy="2590045"/>
          </a:xfrm>
          <a:prstGeom prst="rect">
            <a:avLst/>
          </a:prstGeom>
          <a:noFill/>
          <a:ln w="9525">
            <a:noFill/>
            <a:miter lim="800000"/>
            <a:headEnd/>
            <a:tailEnd/>
          </a:ln>
        </p:spPr>
      </p:pic>
      <p:sp>
        <p:nvSpPr>
          <p:cNvPr id="3" name="TextBox 2"/>
          <p:cNvSpPr txBox="1"/>
          <p:nvPr/>
        </p:nvSpPr>
        <p:spPr>
          <a:xfrm>
            <a:off x="1752600" y="4820970"/>
            <a:ext cx="6477000" cy="1200329"/>
          </a:xfrm>
          <a:prstGeom prst="rect">
            <a:avLst/>
          </a:prstGeom>
          <a:noFill/>
        </p:spPr>
        <p:txBody>
          <a:bodyPr wrap="square" rtlCol="0">
            <a:spAutoFit/>
          </a:bodyPr>
          <a:lstStyle/>
          <a:p>
            <a:pPr marL="285750" indent="-285750">
              <a:buFont typeface="Arial" pitchFamily="34" charset="0"/>
              <a:buChar char="•"/>
            </a:pPr>
            <a:r>
              <a:rPr lang="en-US" dirty="0" smtClean="0"/>
              <a:t>Prepared 4 UI prototype for the Command &amp; control</a:t>
            </a:r>
          </a:p>
          <a:p>
            <a:pPr marL="285750" indent="-285750">
              <a:buFont typeface="Arial" pitchFamily="34" charset="0"/>
              <a:buChar char="•"/>
            </a:pPr>
            <a:r>
              <a:rPr lang="en-US" dirty="0" smtClean="0"/>
              <a:t>Prototype prepared as part Methods course assignment</a:t>
            </a:r>
          </a:p>
          <a:p>
            <a:pPr marL="285750" indent="-285750">
              <a:buFont typeface="Arial" pitchFamily="34" charset="0"/>
              <a:buChar char="•"/>
            </a:pPr>
            <a:r>
              <a:rPr lang="en-US" dirty="0" smtClean="0"/>
              <a:t>Customer review pending</a:t>
            </a:r>
          </a:p>
          <a:p>
            <a:endParaRPr lang="en-US" dirty="0"/>
          </a:p>
        </p:txBody>
      </p:sp>
    </p:spTree>
    <p:extLst>
      <p:ext uri="{BB962C8B-B14F-4D97-AF65-F5344CB8AC3E}">
        <p14:creationId xmlns:p14="http://schemas.microsoft.com/office/powerpoint/2010/main" val="416653292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Preciseness of Requirements</a:t>
            </a:r>
            <a:endParaRPr lang="en-US" dirty="0"/>
          </a:p>
        </p:txBody>
      </p:sp>
      <p:sp>
        <p:nvSpPr>
          <p:cNvPr id="7" name="내용 개체 틀 6"/>
          <p:cNvSpPr>
            <a:spLocks noGrp="1"/>
          </p:cNvSpPr>
          <p:nvPr>
            <p:ph idx="1"/>
          </p:nvPr>
        </p:nvSpPr>
        <p:spPr/>
        <p:txBody>
          <a:bodyPr/>
          <a:lstStyle/>
          <a:p>
            <a:endParaRPr lang="en-US"/>
          </a:p>
        </p:txBody>
      </p:sp>
      <p:sp>
        <p:nvSpPr>
          <p:cNvPr id="6" name="슬라이드 번호 개체 틀 5"/>
          <p:cNvSpPr>
            <a:spLocks noGrp="1"/>
          </p:cNvSpPr>
          <p:nvPr>
            <p:ph type="sldNum" sz="quarter" idx="12"/>
          </p:nvPr>
        </p:nvSpPr>
        <p:spPr/>
        <p:txBody>
          <a:bodyPr/>
          <a:lstStyle/>
          <a:p>
            <a:fld id="{C8543539-7BAA-46DC-B70F-B410051F05C1}" type="slidenum">
              <a:rPr lang="en-US" smtClean="0"/>
              <a:pPr/>
              <a:t>89</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031680168"/>
              </p:ext>
            </p:extLst>
          </p:nvPr>
        </p:nvGraphicFramePr>
        <p:xfrm>
          <a:off x="1546224" y="1905000"/>
          <a:ext cx="6226175" cy="3962400"/>
        </p:xfrm>
        <a:graphic>
          <a:graphicData uri="http://schemas.openxmlformats.org/drawingml/2006/table">
            <a:tbl>
              <a:tblPr/>
              <a:tblGrid>
                <a:gridCol w="2111376"/>
                <a:gridCol w="4114799"/>
              </a:tblGrid>
              <a:tr h="208548">
                <a:tc>
                  <a:txBody>
                    <a:bodyPr/>
                    <a:lstStyle/>
                    <a:p>
                      <a:pPr algn="ctr" fontAlgn="b"/>
                      <a:r>
                        <a:rPr lang="en-US" sz="1050" b="1" i="0" u="none" strike="noStrike" dirty="0">
                          <a:solidFill>
                            <a:srgbClr val="000000"/>
                          </a:solidFill>
                          <a:effectLst/>
                          <a:latin typeface="Arial"/>
                        </a:rPr>
                        <a:t>Quality Attributes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ctr"/>
                      <a:r>
                        <a:rPr lang="en-US" sz="1050" b="1" i="0" u="none" strike="noStrike" dirty="0">
                          <a:solidFill>
                            <a:srgbClr val="000000"/>
                          </a:solidFill>
                          <a:effectLst/>
                          <a:latin typeface="Arial"/>
                        </a:rPr>
                        <a:t>Scenario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r>
              <a:tr h="1251284">
                <a:tc>
                  <a:txBody>
                    <a:bodyPr/>
                    <a:lstStyle/>
                    <a:p>
                      <a:pPr algn="ctr" fontAlgn="ctr"/>
                      <a:r>
                        <a:rPr lang="en-US" sz="1200" b="0" i="0" u="none" strike="noStrike">
                          <a:solidFill>
                            <a:srgbClr val="000000"/>
                          </a:solidFill>
                          <a:effectLst/>
                          <a:latin typeface="Calibri"/>
                        </a:rPr>
                        <a:t>Continuous data collection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Calibri"/>
                        </a:rPr>
                        <a:t>Trigger: A data file is finished creating in the source directory. </a:t>
                      </a:r>
                      <a:br>
                        <a:rPr lang="en-US" sz="1200" b="0" i="0" u="none" strike="noStrike">
                          <a:solidFill>
                            <a:srgbClr val="000000"/>
                          </a:solidFill>
                          <a:effectLst/>
                          <a:latin typeface="Calibri"/>
                        </a:rPr>
                      </a:br>
                      <a:r>
                        <a:rPr lang="en-US" sz="1200" b="0" i="0" u="none" strike="noStrike">
                          <a:solidFill>
                            <a:srgbClr val="000000"/>
                          </a:solidFill>
                          <a:effectLst/>
                          <a:latin typeface="Calibri"/>
                        </a:rPr>
                        <a:t>Response:The file is marked for transfer and is uploaded when a connection becomes available. </a:t>
                      </a:r>
                      <a:br>
                        <a:rPr lang="en-US" sz="1200" b="0" i="0" u="none" strike="noStrike">
                          <a:solidFill>
                            <a:srgbClr val="000000"/>
                          </a:solidFill>
                          <a:effectLst/>
                          <a:latin typeface="Calibri"/>
                        </a:rPr>
                      </a:br>
                      <a:r>
                        <a:rPr lang="en-US" sz="1200" b="0" i="0" u="none" strike="noStrike">
                          <a:solidFill>
                            <a:srgbClr val="000000"/>
                          </a:solidFill>
                          <a:effectLst/>
                          <a:latin typeface="Calibri"/>
                        </a:rPr>
                        <a:t>Measure:The transfer is done in at least 99.99% of the cases.</a:t>
                      </a:r>
                      <a:br>
                        <a:rPr lang="en-US" sz="1200" b="0" i="0" u="none" strike="noStrike">
                          <a:solidFill>
                            <a:srgbClr val="000000"/>
                          </a:solidFill>
                          <a:effectLst/>
                          <a:latin typeface="Calibri"/>
                        </a:rPr>
                      </a:br>
                      <a:r>
                        <a:rPr lang="en-US" sz="1200" b="0" i="0" u="none" strike="noStrike">
                          <a:solidFill>
                            <a:srgbClr val="000000"/>
                          </a:solidFill>
                          <a:effectLst/>
                          <a:latin typeface="Calibri"/>
                        </a:rPr>
                        <a:t>Environment:The availability of the connection can happen at any point in 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51284">
                <a:tc>
                  <a:txBody>
                    <a:bodyPr/>
                    <a:lstStyle/>
                    <a:p>
                      <a:pPr algn="ctr" fontAlgn="ctr"/>
                      <a:r>
                        <a:rPr lang="en-US" sz="1200" b="0" i="0" u="none" strike="noStrike">
                          <a:solidFill>
                            <a:srgbClr val="000000"/>
                          </a:solidFill>
                          <a:effectLst/>
                          <a:latin typeface="Calibri"/>
                        </a:rPr>
                        <a:t>Accountability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Calibri"/>
                        </a:rPr>
                        <a:t>Trigger: A quality engineer requests the information collected.</a:t>
                      </a:r>
                      <a:br>
                        <a:rPr lang="en-US" sz="1200" b="0" i="0" u="none" strike="noStrike">
                          <a:solidFill>
                            <a:srgbClr val="000000"/>
                          </a:solidFill>
                          <a:effectLst/>
                          <a:latin typeface="Calibri"/>
                        </a:rPr>
                      </a:br>
                      <a:r>
                        <a:rPr lang="en-US" sz="1200" b="0" i="0" u="none" strike="noStrike">
                          <a:solidFill>
                            <a:srgbClr val="000000"/>
                          </a:solidFill>
                          <a:effectLst/>
                          <a:latin typeface="Calibri"/>
                        </a:rPr>
                        <a:t>Response: The device receives the request and responds with information about available files.</a:t>
                      </a:r>
                      <a:br>
                        <a:rPr lang="en-US" sz="1200" b="0" i="0" u="none" strike="noStrike">
                          <a:solidFill>
                            <a:srgbClr val="000000"/>
                          </a:solidFill>
                          <a:effectLst/>
                          <a:latin typeface="Calibri"/>
                        </a:rPr>
                      </a:br>
                      <a:r>
                        <a:rPr lang="en-US" sz="1200" b="0" i="0" u="none" strike="noStrike">
                          <a:solidFill>
                            <a:srgbClr val="000000"/>
                          </a:solidFill>
                          <a:effectLst/>
                          <a:latin typeface="Calibri"/>
                        </a:rPr>
                        <a:t>Measure: In 99.9% of the request.</a:t>
                      </a:r>
                      <a:br>
                        <a:rPr lang="en-US" sz="1200" b="0" i="0" u="none" strike="noStrike">
                          <a:solidFill>
                            <a:srgbClr val="000000"/>
                          </a:solidFill>
                          <a:effectLst/>
                          <a:latin typeface="Calibri"/>
                        </a:rPr>
                      </a:br>
                      <a:r>
                        <a:rPr lang="en-US" sz="1200" b="0" i="0" u="none" strike="noStrike">
                          <a:solidFill>
                            <a:srgbClr val="000000"/>
                          </a:solidFill>
                          <a:effectLst/>
                          <a:latin typeface="Calibri"/>
                        </a:rPr>
                        <a:t>Environment: Transferred via SMS</a:t>
                      </a:r>
                      <a:br>
                        <a:rPr lang="en-US" sz="1200" b="0" i="0" u="none" strike="noStrike">
                          <a:solidFill>
                            <a:srgbClr val="000000"/>
                          </a:solidFill>
                          <a:effectLst/>
                          <a:latin typeface="Calibri"/>
                        </a:rPr>
                      </a:br>
                      <a:endParaRPr lang="en-US" sz="1200" b="0" i="0" u="none" strike="noStrike">
                        <a:solidFill>
                          <a:srgbClr val="000000"/>
                        </a:solidFill>
                        <a:effectLst/>
                        <a:latin typeface="Calibri"/>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51284">
                <a:tc>
                  <a:txBody>
                    <a:bodyPr/>
                    <a:lstStyle/>
                    <a:p>
                      <a:pPr algn="ctr" fontAlgn="ctr"/>
                      <a:r>
                        <a:rPr lang="en-US" sz="1200" b="0" i="0" u="none" strike="noStrike" dirty="0">
                          <a:solidFill>
                            <a:srgbClr val="000000"/>
                          </a:solidFill>
                          <a:effectLst/>
                          <a:latin typeface="Calibri"/>
                        </a:rPr>
                        <a:t>Data transfer quickly using </a:t>
                      </a:r>
                      <a:r>
                        <a:rPr lang="en-US" sz="1200" b="0" i="0" u="none" strike="noStrike" dirty="0" smtClean="0">
                          <a:solidFill>
                            <a:srgbClr val="000000"/>
                          </a:solidFill>
                          <a:effectLst/>
                          <a:latin typeface="Calibri"/>
                        </a:rPr>
                        <a:t>Wi-Fi</a:t>
                      </a:r>
                      <a:endParaRPr lang="en-US" sz="1200" b="0" i="0" u="none" strike="noStrike" dirty="0">
                        <a:solidFill>
                          <a:srgbClr val="000000"/>
                        </a:solidFill>
                        <a:effectLst/>
                        <a:latin typeface="Calibri"/>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Calibri"/>
                        </a:rPr>
                        <a:t>Trigger: A Wi-Fi connection has been established.</a:t>
                      </a:r>
                      <a:br>
                        <a:rPr lang="en-US" sz="1200" b="0" i="0" u="none" strike="noStrike" dirty="0">
                          <a:solidFill>
                            <a:srgbClr val="000000"/>
                          </a:solidFill>
                          <a:effectLst/>
                          <a:latin typeface="Calibri"/>
                        </a:rPr>
                      </a:br>
                      <a:r>
                        <a:rPr lang="en-US" sz="1200" b="0" i="0" u="none" strike="noStrike" dirty="0">
                          <a:solidFill>
                            <a:srgbClr val="000000"/>
                          </a:solidFill>
                          <a:effectLst/>
                          <a:latin typeface="Calibri"/>
                        </a:rPr>
                        <a:t>Response: The file is transfer is started from the downstream device to the upstream device</a:t>
                      </a:r>
                      <a:br>
                        <a:rPr lang="en-US" sz="1200" b="0" i="0" u="none" strike="noStrike" dirty="0">
                          <a:solidFill>
                            <a:srgbClr val="000000"/>
                          </a:solidFill>
                          <a:effectLst/>
                          <a:latin typeface="Calibri"/>
                        </a:rPr>
                      </a:br>
                      <a:r>
                        <a:rPr lang="en-US" sz="1200" b="0" i="0" u="none" strike="noStrike" dirty="0">
                          <a:solidFill>
                            <a:srgbClr val="000000"/>
                          </a:solidFill>
                          <a:effectLst/>
                          <a:latin typeface="Calibri"/>
                        </a:rPr>
                        <a:t>Measure: starts within 10 seconds of being in range of each other devices and  using less than 5% transfer overhead.</a:t>
                      </a:r>
                      <a:br>
                        <a:rPr lang="en-US" sz="1200" b="0" i="0" u="none" strike="noStrike" dirty="0">
                          <a:solidFill>
                            <a:srgbClr val="000000"/>
                          </a:solidFill>
                          <a:effectLst/>
                          <a:latin typeface="Calibri"/>
                        </a:rPr>
                      </a:br>
                      <a:endParaRPr lang="en-US" sz="1200" b="0" i="0" u="none" strike="noStrike" dirty="0">
                        <a:solidFill>
                          <a:srgbClr val="000000"/>
                        </a:solidFill>
                        <a:effectLst/>
                        <a:latin typeface="Calibri"/>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3508035" y="6019800"/>
            <a:ext cx="2204130" cy="369332"/>
          </a:xfrm>
          <a:prstGeom prst="rect">
            <a:avLst/>
          </a:prstGeom>
          <a:noFill/>
        </p:spPr>
        <p:txBody>
          <a:bodyPr wrap="none" rtlCol="0">
            <a:spAutoFit/>
          </a:bodyPr>
          <a:lstStyle/>
          <a:p>
            <a:r>
              <a:rPr lang="en-US" dirty="0" smtClean="0"/>
              <a:t>For Quality Attributes</a:t>
            </a:r>
            <a:endParaRPr lang="en-US" dirty="0"/>
          </a:p>
        </p:txBody>
      </p:sp>
    </p:spTree>
    <p:extLst>
      <p:ext uri="{BB962C8B-B14F-4D97-AF65-F5344CB8AC3E}">
        <p14:creationId xmlns:p14="http://schemas.microsoft.com/office/powerpoint/2010/main" val="22190018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PROCESS</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Preciseness of Requirements</a:t>
            </a:r>
            <a:endParaRPr lang="en-US" dirty="0"/>
          </a:p>
        </p:txBody>
      </p:sp>
      <p:sp>
        <p:nvSpPr>
          <p:cNvPr id="9" name="내용 개체 틀 8"/>
          <p:cNvSpPr>
            <a:spLocks noGrp="1"/>
          </p:cNvSpPr>
          <p:nvPr>
            <p:ph idx="1"/>
          </p:nvPr>
        </p:nvSpPr>
        <p:spPr/>
        <p:txBody>
          <a:bodyPr/>
          <a:lstStyle/>
          <a:p>
            <a:endParaRPr lang="en-US"/>
          </a:p>
        </p:txBody>
      </p:sp>
      <p:sp>
        <p:nvSpPr>
          <p:cNvPr id="8" name="슬라이드 번호 개체 틀 7"/>
          <p:cNvSpPr>
            <a:spLocks noGrp="1"/>
          </p:cNvSpPr>
          <p:nvPr>
            <p:ph type="sldNum" sz="quarter" idx="12"/>
          </p:nvPr>
        </p:nvSpPr>
        <p:spPr/>
        <p:txBody>
          <a:bodyPr/>
          <a:lstStyle/>
          <a:p>
            <a:fld id="{C8543539-7BAA-46DC-B70F-B410051F05C1}" type="slidenum">
              <a:rPr lang="en-US" smtClean="0"/>
              <a:pPr/>
              <a:t>90</a:t>
            </a:fld>
            <a:endParaRPr 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687699"/>
            <a:ext cx="4543425" cy="979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8849" y="3124200"/>
            <a:ext cx="4928551"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685800" y="2819400"/>
            <a:ext cx="5410200" cy="0"/>
          </a:xfrm>
          <a:prstGeom prst="line">
            <a:avLst/>
          </a:prstGeom>
          <a:ln w="1905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874876" y="3244334"/>
            <a:ext cx="2811924" cy="369332"/>
          </a:xfrm>
          <a:prstGeom prst="rect">
            <a:avLst/>
          </a:prstGeom>
          <a:noFill/>
        </p:spPr>
        <p:txBody>
          <a:bodyPr wrap="none" rtlCol="0">
            <a:spAutoFit/>
          </a:bodyPr>
          <a:lstStyle/>
          <a:p>
            <a:r>
              <a:rPr lang="en-US" dirty="0" smtClean="0"/>
              <a:t>For functional requirements</a:t>
            </a:r>
            <a:endParaRPr lang="en-US" dirty="0"/>
          </a:p>
        </p:txBody>
      </p:sp>
    </p:spTree>
    <p:extLst>
      <p:ext uri="{BB962C8B-B14F-4D97-AF65-F5344CB8AC3E}">
        <p14:creationId xmlns:p14="http://schemas.microsoft.com/office/powerpoint/2010/main" val="212777499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Peer Review Effectiveness</a:t>
            </a:r>
            <a:endParaRPr lang="en-US" dirty="0"/>
          </a:p>
        </p:txBody>
      </p:sp>
      <p:sp>
        <p:nvSpPr>
          <p:cNvPr id="6" name="내용 개체 틀 5"/>
          <p:cNvSpPr>
            <a:spLocks noGrp="1"/>
          </p:cNvSpPr>
          <p:nvPr>
            <p:ph idx="1"/>
          </p:nvPr>
        </p:nvSpPr>
        <p:spPr/>
        <p:txBody>
          <a:bodyPr/>
          <a:lstStyle/>
          <a:p>
            <a:endParaRPr lang="en-US"/>
          </a:p>
        </p:txBody>
      </p:sp>
      <p:sp>
        <p:nvSpPr>
          <p:cNvPr id="8" name="슬라이드 번호 개체 틀 7"/>
          <p:cNvSpPr>
            <a:spLocks noGrp="1"/>
          </p:cNvSpPr>
          <p:nvPr>
            <p:ph type="sldNum" sz="quarter" idx="12"/>
          </p:nvPr>
        </p:nvSpPr>
        <p:spPr/>
        <p:txBody>
          <a:bodyPr/>
          <a:lstStyle/>
          <a:p>
            <a:fld id="{C8543539-7BAA-46DC-B70F-B410051F05C1}" type="slidenum">
              <a:rPr lang="en-US" smtClean="0"/>
              <a:pPr/>
              <a:t>91</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76953824"/>
              </p:ext>
            </p:extLst>
          </p:nvPr>
        </p:nvGraphicFramePr>
        <p:xfrm>
          <a:off x="2667000" y="1828800"/>
          <a:ext cx="3676650" cy="4114803"/>
        </p:xfrm>
        <a:graphic>
          <a:graphicData uri="http://schemas.openxmlformats.org/drawingml/2006/table">
            <a:tbl>
              <a:tblPr/>
              <a:tblGrid>
                <a:gridCol w="1005226"/>
                <a:gridCol w="1335712"/>
                <a:gridCol w="1335712"/>
              </a:tblGrid>
              <a:tr h="195943">
                <a:tc>
                  <a:txBody>
                    <a:bodyPr/>
                    <a:lstStyle/>
                    <a:p>
                      <a:pPr algn="ctr" fontAlgn="b"/>
                      <a:r>
                        <a:rPr lang="en-US" sz="1100" b="1" i="0" u="none" strike="noStrike" dirty="0">
                          <a:solidFill>
                            <a:srgbClr val="000000"/>
                          </a:solidFill>
                          <a:effectLst/>
                          <a:latin typeface="Calibri"/>
                        </a:rPr>
                        <a:t>Use cases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1" i="0" u="none" strike="noStrike">
                          <a:solidFill>
                            <a:srgbClr val="000000"/>
                          </a:solidFill>
                          <a:effectLst/>
                          <a:latin typeface="Calibri"/>
                        </a:rPr>
                        <a:t>Number of changes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1" i="0" u="none" strike="noStrike">
                          <a:solidFill>
                            <a:srgbClr val="000000"/>
                          </a:solidFill>
                          <a:effectLst/>
                          <a:latin typeface="Calibri"/>
                        </a:rPr>
                        <a:t>Type of changes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95943">
                <a:tc>
                  <a:txBody>
                    <a:bodyPr/>
                    <a:lstStyle/>
                    <a:p>
                      <a:pPr algn="ctr" fontAlgn="b"/>
                      <a:r>
                        <a:rPr lang="en-US" sz="1100" b="0" i="0" u="none" strike="noStrike">
                          <a:solidFill>
                            <a:srgbClr val="000000"/>
                          </a:solidFill>
                          <a:effectLst/>
                          <a:latin typeface="Calibri"/>
                        </a:rPr>
                        <a:t>UCS001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1100" b="0" i="0" u="none" strike="noStrike">
                          <a:solidFill>
                            <a:srgbClr val="000000"/>
                          </a:solidFill>
                          <a:effectLst/>
                          <a:latin typeface="Calibri"/>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1100" b="0" i="0" u="none" strike="noStrike" dirty="0">
                          <a:solidFill>
                            <a:srgbClr val="000000"/>
                          </a:solidFill>
                          <a:effectLst/>
                          <a:latin typeface="Calibri"/>
                        </a:rPr>
                        <a:t>Minor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r>
              <a:tr h="195943">
                <a:tc>
                  <a:txBody>
                    <a:bodyPr/>
                    <a:lstStyle/>
                    <a:p>
                      <a:pPr algn="ctr" fontAlgn="b"/>
                      <a:r>
                        <a:rPr lang="en-US" sz="1100" b="0" i="0" u="none" strike="noStrike">
                          <a:solidFill>
                            <a:srgbClr val="000000"/>
                          </a:solidFill>
                          <a:effectLst/>
                          <a:latin typeface="Calibri"/>
                        </a:rPr>
                        <a:t>UCS002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1100" b="0" i="0" u="none" strike="noStrike">
                          <a:solidFill>
                            <a:srgbClr val="000000"/>
                          </a:solidFill>
                          <a:effectLst/>
                          <a:latin typeface="Calibri"/>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1100" b="0" i="0" u="none" strike="noStrike">
                          <a:solidFill>
                            <a:srgbClr val="000000"/>
                          </a:solidFill>
                          <a:effectLst/>
                          <a:latin typeface="Calibri"/>
                        </a:rPr>
                        <a:t>Minor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r>
              <a:tr h="195943">
                <a:tc>
                  <a:txBody>
                    <a:bodyPr/>
                    <a:lstStyle/>
                    <a:p>
                      <a:pPr algn="ctr" fontAlgn="b"/>
                      <a:r>
                        <a:rPr lang="en-US" sz="1100" b="0" i="0" u="none" strike="noStrike">
                          <a:solidFill>
                            <a:srgbClr val="000000"/>
                          </a:solidFill>
                          <a:effectLst/>
                          <a:latin typeface="Calibri"/>
                        </a:rPr>
                        <a:t>UCS003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1100" b="0" i="0" u="none" strike="noStrike">
                          <a:solidFill>
                            <a:srgbClr val="000000"/>
                          </a:solidFill>
                          <a:effectLst/>
                          <a:latin typeface="Calibri"/>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1100" b="0" i="0" u="none" strike="noStrike">
                          <a:solidFill>
                            <a:srgbClr val="000000"/>
                          </a:solidFill>
                          <a:effectLst/>
                          <a:latin typeface="Calibri"/>
                        </a:rPr>
                        <a:t>Minor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r>
              <a:tr h="195943">
                <a:tc>
                  <a:txBody>
                    <a:bodyPr/>
                    <a:lstStyle/>
                    <a:p>
                      <a:pPr algn="ctr" fontAlgn="b"/>
                      <a:r>
                        <a:rPr lang="en-US" sz="1100" b="0" i="0" u="none" strike="noStrike">
                          <a:solidFill>
                            <a:srgbClr val="000000"/>
                          </a:solidFill>
                          <a:effectLst/>
                          <a:latin typeface="Calibri"/>
                        </a:rPr>
                        <a:t>UCS004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7D"/>
                    </a:solidFill>
                  </a:tcPr>
                </a:tc>
                <a:tc>
                  <a:txBody>
                    <a:bodyPr/>
                    <a:lstStyle/>
                    <a:p>
                      <a:pPr algn="ctr" fontAlgn="b"/>
                      <a:r>
                        <a:rPr lang="en-US" sz="1100" b="0" i="0" u="none" strike="noStrike">
                          <a:solidFill>
                            <a:srgbClr val="000000"/>
                          </a:solidFill>
                          <a:effectLst/>
                          <a:latin typeface="Calibri"/>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7D"/>
                    </a:solidFill>
                  </a:tcPr>
                </a:tc>
                <a:tc>
                  <a:txBody>
                    <a:bodyPr/>
                    <a:lstStyle/>
                    <a:p>
                      <a:pPr algn="ctr" fontAlgn="b"/>
                      <a:r>
                        <a:rPr lang="en-US" sz="1100" b="0" i="0" u="none" strike="noStrike">
                          <a:solidFill>
                            <a:srgbClr val="000000"/>
                          </a:solidFill>
                          <a:effectLst/>
                          <a:latin typeface="Calibri"/>
                        </a:rPr>
                        <a:t>Moderate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7D"/>
                    </a:solidFill>
                  </a:tcPr>
                </a:tc>
              </a:tr>
              <a:tr h="195943">
                <a:tc>
                  <a:txBody>
                    <a:bodyPr/>
                    <a:lstStyle/>
                    <a:p>
                      <a:pPr algn="ctr" fontAlgn="b"/>
                      <a:r>
                        <a:rPr lang="en-US" sz="1100" b="0" i="0" u="none" strike="noStrike">
                          <a:solidFill>
                            <a:srgbClr val="000000"/>
                          </a:solidFill>
                          <a:effectLst/>
                          <a:latin typeface="Calibri"/>
                        </a:rPr>
                        <a:t>UCS005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1100" b="0" i="0" u="none" strike="noStrike">
                          <a:solidFill>
                            <a:srgbClr val="000000"/>
                          </a:solidFill>
                          <a:effectLst/>
                          <a:latin typeface="Calibri"/>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1100" b="0" i="0" u="none" strike="noStrike">
                          <a:solidFill>
                            <a:srgbClr val="000000"/>
                          </a:solidFill>
                          <a:effectLst/>
                          <a:latin typeface="Calibri"/>
                        </a:rPr>
                        <a:t>Minor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r>
              <a:tr h="195943">
                <a:tc>
                  <a:txBody>
                    <a:bodyPr/>
                    <a:lstStyle/>
                    <a:p>
                      <a:pPr algn="ctr" fontAlgn="b"/>
                      <a:r>
                        <a:rPr lang="en-US" sz="1100" b="0" i="0" u="none" strike="noStrike">
                          <a:solidFill>
                            <a:srgbClr val="000000"/>
                          </a:solidFill>
                          <a:effectLst/>
                          <a:latin typeface="Calibri"/>
                        </a:rPr>
                        <a:t>UCS006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1100" b="0" i="0" u="none" strike="noStrike">
                          <a:solidFill>
                            <a:srgbClr val="000000"/>
                          </a:solidFill>
                          <a:effectLst/>
                          <a:latin typeface="Calibri"/>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1100" b="0" i="0" u="none" strike="noStrike">
                          <a:solidFill>
                            <a:srgbClr val="000000"/>
                          </a:solidFill>
                          <a:effectLst/>
                          <a:latin typeface="Calibri"/>
                        </a:rPr>
                        <a:t>Minor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r>
              <a:tr h="195943">
                <a:tc>
                  <a:txBody>
                    <a:bodyPr/>
                    <a:lstStyle/>
                    <a:p>
                      <a:pPr algn="ctr" fontAlgn="b"/>
                      <a:r>
                        <a:rPr lang="en-US" sz="1100" b="0" i="0" u="none" strike="noStrike">
                          <a:solidFill>
                            <a:srgbClr val="000000"/>
                          </a:solidFill>
                          <a:effectLst/>
                          <a:latin typeface="Calibri"/>
                        </a:rPr>
                        <a:t>UCS007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1100" b="0" i="0" u="none" strike="noStrike" dirty="0">
                          <a:solidFill>
                            <a:srgbClr val="000000"/>
                          </a:solidFill>
                          <a:effectLst/>
                          <a:latin typeface="Calibri"/>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1100" b="0" i="0" u="none" strike="noStrike">
                          <a:solidFill>
                            <a:srgbClr val="000000"/>
                          </a:solidFill>
                          <a:effectLst/>
                          <a:latin typeface="Calibri"/>
                        </a:rPr>
                        <a:t>Minor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r>
              <a:tr h="195943">
                <a:tc>
                  <a:txBody>
                    <a:bodyPr/>
                    <a:lstStyle/>
                    <a:p>
                      <a:pPr algn="ctr" fontAlgn="b"/>
                      <a:r>
                        <a:rPr lang="en-US" sz="1100" b="0" i="0" u="none" strike="noStrike">
                          <a:solidFill>
                            <a:srgbClr val="000000"/>
                          </a:solidFill>
                          <a:effectLst/>
                          <a:latin typeface="Calibri"/>
                        </a:rPr>
                        <a:t>UCS008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1100" b="0" i="0" u="none" strike="noStrike">
                          <a:solidFill>
                            <a:srgbClr val="000000"/>
                          </a:solidFill>
                          <a:effectLst/>
                          <a:latin typeface="Calibri"/>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1100" b="0" i="0" u="none" strike="noStrike">
                          <a:solidFill>
                            <a:srgbClr val="000000"/>
                          </a:solidFill>
                          <a:effectLst/>
                          <a:latin typeface="Calibri"/>
                        </a:rPr>
                        <a:t>Minor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r>
              <a:tr h="195943">
                <a:tc>
                  <a:txBody>
                    <a:bodyPr/>
                    <a:lstStyle/>
                    <a:p>
                      <a:pPr algn="ctr" fontAlgn="b"/>
                      <a:r>
                        <a:rPr lang="en-US" sz="1100" b="0" i="0" u="none" strike="noStrike" dirty="0">
                          <a:solidFill>
                            <a:srgbClr val="000000"/>
                          </a:solidFill>
                          <a:effectLst/>
                          <a:latin typeface="Calibri"/>
                        </a:rPr>
                        <a:t>UCS009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7D"/>
                    </a:solidFill>
                  </a:tcPr>
                </a:tc>
                <a:tc>
                  <a:txBody>
                    <a:bodyPr/>
                    <a:lstStyle/>
                    <a:p>
                      <a:pPr algn="ctr" fontAlgn="b"/>
                      <a:r>
                        <a:rPr lang="en-US" sz="1100" b="0" i="0" u="none" strike="noStrike">
                          <a:solidFill>
                            <a:srgbClr val="000000"/>
                          </a:solidFill>
                          <a:effectLst/>
                          <a:latin typeface="Calibri"/>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7D"/>
                    </a:solidFill>
                  </a:tcPr>
                </a:tc>
                <a:tc>
                  <a:txBody>
                    <a:bodyPr/>
                    <a:lstStyle/>
                    <a:p>
                      <a:pPr algn="ctr" fontAlgn="b"/>
                      <a:r>
                        <a:rPr lang="en-US" sz="1100" b="0" i="0" u="none" strike="noStrike" dirty="0">
                          <a:solidFill>
                            <a:srgbClr val="000000"/>
                          </a:solidFill>
                          <a:effectLst/>
                          <a:latin typeface="Calibri"/>
                        </a:rPr>
                        <a:t>Moderate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7D"/>
                    </a:solidFill>
                  </a:tcPr>
                </a:tc>
              </a:tr>
              <a:tr h="195943">
                <a:tc>
                  <a:txBody>
                    <a:bodyPr/>
                    <a:lstStyle/>
                    <a:p>
                      <a:pPr algn="ctr" fontAlgn="b"/>
                      <a:r>
                        <a:rPr lang="en-US" sz="1100" b="0" i="0" u="none" strike="noStrike">
                          <a:solidFill>
                            <a:srgbClr val="000000"/>
                          </a:solidFill>
                          <a:effectLst/>
                          <a:latin typeface="Calibri"/>
                        </a:rPr>
                        <a:t>UCS010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7D"/>
                    </a:solidFill>
                  </a:tcPr>
                </a:tc>
                <a:tc>
                  <a:txBody>
                    <a:bodyPr/>
                    <a:lstStyle/>
                    <a:p>
                      <a:pPr algn="ctr" fontAlgn="b"/>
                      <a:r>
                        <a:rPr lang="en-US" sz="1100" b="0" i="0" u="none" strike="noStrike">
                          <a:solidFill>
                            <a:srgbClr val="000000"/>
                          </a:solidFill>
                          <a:effectLst/>
                          <a:latin typeface="Calibri"/>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7D"/>
                    </a:solidFill>
                  </a:tcPr>
                </a:tc>
                <a:tc>
                  <a:txBody>
                    <a:bodyPr/>
                    <a:lstStyle/>
                    <a:p>
                      <a:pPr algn="ctr" fontAlgn="b"/>
                      <a:r>
                        <a:rPr lang="en-US" sz="1100" b="0" i="0" u="none" strike="noStrike">
                          <a:solidFill>
                            <a:srgbClr val="000000"/>
                          </a:solidFill>
                          <a:effectLst/>
                          <a:latin typeface="Calibri"/>
                        </a:rPr>
                        <a:t>Moderate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7D"/>
                    </a:solidFill>
                  </a:tcPr>
                </a:tc>
              </a:tr>
              <a:tr h="195943">
                <a:tc>
                  <a:txBody>
                    <a:bodyPr/>
                    <a:lstStyle/>
                    <a:p>
                      <a:pPr algn="ctr" fontAlgn="b"/>
                      <a:r>
                        <a:rPr lang="en-US" sz="1100" b="0" i="0" u="none" strike="noStrike">
                          <a:solidFill>
                            <a:srgbClr val="000000"/>
                          </a:solidFill>
                          <a:effectLst/>
                          <a:latin typeface="Calibri"/>
                        </a:rPr>
                        <a:t>UCS011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7D"/>
                    </a:solidFill>
                  </a:tcPr>
                </a:tc>
                <a:tc>
                  <a:txBody>
                    <a:bodyPr/>
                    <a:lstStyle/>
                    <a:p>
                      <a:pPr algn="ctr" fontAlgn="b"/>
                      <a:r>
                        <a:rPr lang="en-US" sz="1100" b="0" i="0" u="none" strike="noStrike" dirty="0">
                          <a:solidFill>
                            <a:srgbClr val="000000"/>
                          </a:solidFill>
                          <a:effectLst/>
                          <a:latin typeface="Calibri"/>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7D"/>
                    </a:solidFill>
                  </a:tcPr>
                </a:tc>
                <a:tc>
                  <a:txBody>
                    <a:bodyPr/>
                    <a:lstStyle/>
                    <a:p>
                      <a:pPr algn="ctr" fontAlgn="b"/>
                      <a:r>
                        <a:rPr lang="en-US" sz="1100" b="0" i="0" u="none" strike="noStrike">
                          <a:solidFill>
                            <a:srgbClr val="000000"/>
                          </a:solidFill>
                          <a:effectLst/>
                          <a:latin typeface="Calibri"/>
                        </a:rPr>
                        <a:t>Moderate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7D"/>
                    </a:solidFill>
                  </a:tcPr>
                </a:tc>
              </a:tr>
              <a:tr h="195943">
                <a:tc>
                  <a:txBody>
                    <a:bodyPr/>
                    <a:lstStyle/>
                    <a:p>
                      <a:pPr algn="ctr" fontAlgn="b"/>
                      <a:r>
                        <a:rPr lang="en-US" sz="1100" b="0" i="0" u="none" strike="noStrike">
                          <a:solidFill>
                            <a:srgbClr val="000000"/>
                          </a:solidFill>
                          <a:effectLst/>
                          <a:latin typeface="Calibri"/>
                        </a:rPr>
                        <a:t>UCS012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9694"/>
                    </a:solidFill>
                  </a:tcPr>
                </a:tc>
                <a:tc>
                  <a:txBody>
                    <a:bodyPr/>
                    <a:lstStyle/>
                    <a:p>
                      <a:pPr algn="ctr" fontAlgn="b"/>
                      <a:r>
                        <a:rPr lang="en-US" sz="1100" b="0" i="0" u="none" strike="noStrike" dirty="0">
                          <a:solidFill>
                            <a:srgbClr val="000000"/>
                          </a:solidFill>
                          <a:effectLst/>
                          <a:latin typeface="Calibri"/>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9694"/>
                    </a:solidFill>
                  </a:tcPr>
                </a:tc>
                <a:tc>
                  <a:txBody>
                    <a:bodyPr/>
                    <a:lstStyle/>
                    <a:p>
                      <a:pPr algn="ctr" fontAlgn="b"/>
                      <a:r>
                        <a:rPr lang="en-US" sz="1100" b="0" i="0" u="none" strike="noStrike">
                          <a:solidFill>
                            <a:srgbClr val="000000"/>
                          </a:solidFill>
                          <a:effectLst/>
                          <a:latin typeface="Calibri"/>
                        </a:rPr>
                        <a:t>Major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9694"/>
                    </a:solidFill>
                  </a:tcPr>
                </a:tc>
              </a:tr>
              <a:tr h="195943">
                <a:tc>
                  <a:txBody>
                    <a:bodyPr/>
                    <a:lstStyle/>
                    <a:p>
                      <a:pPr algn="ctr" fontAlgn="b"/>
                      <a:r>
                        <a:rPr lang="en-US" sz="1100" b="0" i="0" u="none" strike="noStrike">
                          <a:solidFill>
                            <a:srgbClr val="000000"/>
                          </a:solidFill>
                          <a:effectLst/>
                          <a:latin typeface="Calibri"/>
                        </a:rPr>
                        <a:t>UCS013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9694"/>
                    </a:solidFill>
                  </a:tcPr>
                </a:tc>
                <a:tc>
                  <a:txBody>
                    <a:bodyPr/>
                    <a:lstStyle/>
                    <a:p>
                      <a:pPr algn="ctr" fontAlgn="b"/>
                      <a:r>
                        <a:rPr lang="en-US" sz="1100" b="0" i="0" u="none" strike="noStrike" dirty="0">
                          <a:solidFill>
                            <a:srgbClr val="000000"/>
                          </a:solidFill>
                          <a:effectLst/>
                          <a:latin typeface="Calibri"/>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9694"/>
                    </a:solidFill>
                  </a:tcPr>
                </a:tc>
                <a:tc>
                  <a:txBody>
                    <a:bodyPr/>
                    <a:lstStyle/>
                    <a:p>
                      <a:pPr algn="ctr" fontAlgn="b"/>
                      <a:r>
                        <a:rPr lang="en-US" sz="1100" b="0" i="0" u="none" strike="noStrike">
                          <a:solidFill>
                            <a:srgbClr val="000000"/>
                          </a:solidFill>
                          <a:effectLst/>
                          <a:latin typeface="Calibri"/>
                        </a:rPr>
                        <a:t>Major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9694"/>
                    </a:solidFill>
                  </a:tcPr>
                </a:tc>
              </a:tr>
              <a:tr h="195943">
                <a:tc>
                  <a:txBody>
                    <a:bodyPr/>
                    <a:lstStyle/>
                    <a:p>
                      <a:pPr algn="ctr" fontAlgn="b"/>
                      <a:r>
                        <a:rPr lang="en-US" sz="1100" b="0" i="0" u="none" strike="noStrike">
                          <a:solidFill>
                            <a:srgbClr val="000000"/>
                          </a:solidFill>
                          <a:effectLst/>
                          <a:latin typeface="Calibri"/>
                        </a:rPr>
                        <a:t>UCS014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1100" b="0" i="0" u="none" strike="noStrike" dirty="0">
                          <a:solidFill>
                            <a:srgbClr val="000000"/>
                          </a:solidFill>
                          <a:effectLst/>
                          <a:latin typeface="Calibri"/>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1100" b="0" i="0" u="none" strike="noStrike" dirty="0">
                          <a:solidFill>
                            <a:srgbClr val="000000"/>
                          </a:solidFill>
                          <a:effectLst/>
                          <a:latin typeface="Calibri"/>
                        </a:rPr>
                        <a:t>Minor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r>
              <a:tr h="195943">
                <a:tc>
                  <a:txBody>
                    <a:bodyPr/>
                    <a:lstStyle/>
                    <a:p>
                      <a:pPr algn="ctr" fontAlgn="b"/>
                      <a:r>
                        <a:rPr lang="en-US" sz="1100" b="0" i="0" u="none" strike="noStrike">
                          <a:solidFill>
                            <a:srgbClr val="000000"/>
                          </a:solidFill>
                          <a:effectLst/>
                          <a:latin typeface="Calibri"/>
                        </a:rPr>
                        <a:t>UCS015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1100" b="0" i="0" u="none" strike="noStrike">
                          <a:solidFill>
                            <a:srgbClr val="000000"/>
                          </a:solidFill>
                          <a:effectLst/>
                          <a:latin typeface="Calibri"/>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1100" b="0" i="0" u="none" strike="noStrike">
                          <a:solidFill>
                            <a:srgbClr val="000000"/>
                          </a:solidFill>
                          <a:effectLst/>
                          <a:latin typeface="Calibri"/>
                        </a:rPr>
                        <a:t>Minor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r>
              <a:tr h="195943">
                <a:tc>
                  <a:txBody>
                    <a:bodyPr/>
                    <a:lstStyle/>
                    <a:p>
                      <a:pPr algn="ctr" fontAlgn="b"/>
                      <a:endParaRPr lang="en-US" sz="1100" b="0" i="0" u="none" strike="noStrike">
                        <a:solidFill>
                          <a:srgbClr val="000000"/>
                        </a:solidFill>
                        <a:effectLst/>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a:solidFill>
                          <a:srgbClr val="000000"/>
                        </a:solidFill>
                        <a:effectLst/>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a:solidFill>
                          <a:srgbClr val="000000"/>
                        </a:solidFill>
                        <a:effectLst/>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r>
              <a:tr h="195943">
                <a:tc>
                  <a:txBody>
                    <a:bodyPr/>
                    <a:lstStyle/>
                    <a:p>
                      <a:pPr algn="l" fontAlgn="b"/>
                      <a:r>
                        <a:rPr lang="en-US" sz="1100" b="1" i="0" u="none" strike="noStrike" dirty="0">
                          <a:solidFill>
                            <a:srgbClr val="000000"/>
                          </a:solidFill>
                          <a:effectLst/>
                          <a:latin typeface="Calibri"/>
                        </a:rPr>
                        <a:t>LEGEND</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a:endParaRPr>
                    </a:p>
                  </a:txBody>
                  <a:tcPr marL="7620" marR="7620" marT="7620" marB="0" anchor="b">
                    <a:lnL>
                      <a:noFill/>
                    </a:lnL>
                    <a:lnR>
                      <a:noFill/>
                    </a:lnR>
                    <a:lnT>
                      <a:noFill/>
                    </a:lnT>
                    <a:lnB>
                      <a:noFill/>
                    </a:lnB>
                  </a:tcPr>
                </a:tc>
              </a:tr>
              <a:tr h="195943">
                <a:tc>
                  <a:txBody>
                    <a:bodyPr/>
                    <a:lstStyle/>
                    <a:p>
                      <a:pPr algn="ctr" fontAlgn="b"/>
                      <a:r>
                        <a:rPr lang="en-US" sz="1100" b="0" i="0" u="none" strike="noStrike" dirty="0">
                          <a:solidFill>
                            <a:srgbClr val="000000"/>
                          </a:solidFill>
                          <a:effectLst/>
                          <a:latin typeface="Calibri"/>
                        </a:rPr>
                        <a:t>Major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9694"/>
                    </a:solidFill>
                  </a:tcPr>
                </a:tc>
                <a:tc gridSpan="2">
                  <a:txBody>
                    <a:bodyPr/>
                    <a:lstStyle/>
                    <a:p>
                      <a:pPr algn="l" fontAlgn="b"/>
                      <a:r>
                        <a:rPr lang="en-US" sz="1100" b="0" i="0" u="none" strike="noStrike" dirty="0" smtClean="0">
                          <a:solidFill>
                            <a:srgbClr val="000000"/>
                          </a:solidFill>
                          <a:effectLst/>
                          <a:latin typeface="Calibri"/>
                        </a:rPr>
                        <a:t> Related </a:t>
                      </a:r>
                      <a:r>
                        <a:rPr lang="en-US" sz="1100" b="0" i="0" u="none" strike="noStrike" dirty="0">
                          <a:solidFill>
                            <a:srgbClr val="000000"/>
                          </a:solidFill>
                          <a:effectLst/>
                          <a:latin typeface="Calibri"/>
                        </a:rPr>
                        <a:t>to complete change in basic flow</a:t>
                      </a:r>
                    </a:p>
                  </a:txBody>
                  <a:tcPr marL="7620" marR="7620" marT="7620" marB="0" anchor="b">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en-US"/>
                    </a:p>
                  </a:txBody>
                  <a:tcPr/>
                </a:tc>
              </a:tr>
              <a:tr h="195943">
                <a:tc>
                  <a:txBody>
                    <a:bodyPr/>
                    <a:lstStyle/>
                    <a:p>
                      <a:pPr algn="ctr" fontAlgn="b"/>
                      <a:r>
                        <a:rPr lang="en-US" sz="1100" b="0" i="0" u="none" strike="noStrike" dirty="0">
                          <a:solidFill>
                            <a:srgbClr val="000000"/>
                          </a:solidFill>
                          <a:effectLst/>
                          <a:latin typeface="Calibri"/>
                        </a:rPr>
                        <a:t>Moderate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7D"/>
                    </a:solidFill>
                  </a:tcPr>
                </a:tc>
                <a:tc gridSpan="2">
                  <a:txBody>
                    <a:bodyPr/>
                    <a:lstStyle/>
                    <a:p>
                      <a:pPr algn="l" fontAlgn="b"/>
                      <a:r>
                        <a:rPr lang="en-US" sz="1100" b="0" i="0" u="none" strike="noStrike" dirty="0" smtClean="0">
                          <a:solidFill>
                            <a:srgbClr val="000000"/>
                          </a:solidFill>
                          <a:effectLst/>
                          <a:latin typeface="Calibri"/>
                        </a:rPr>
                        <a:t> Related </a:t>
                      </a:r>
                      <a:r>
                        <a:rPr lang="en-US" sz="1100" b="0" i="0" u="none" strike="noStrike" dirty="0">
                          <a:solidFill>
                            <a:srgbClr val="000000"/>
                          </a:solidFill>
                          <a:effectLst/>
                          <a:latin typeface="Calibri"/>
                        </a:rPr>
                        <a:t>to minor change in basic flow</a:t>
                      </a:r>
                    </a:p>
                  </a:txBody>
                  <a:tcPr marL="7620" marR="7620" marT="7620" marB="0" anchor="b">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en-US"/>
                    </a:p>
                  </a:txBody>
                  <a:tcPr/>
                </a:tc>
              </a:tr>
              <a:tr h="195943">
                <a:tc>
                  <a:txBody>
                    <a:bodyPr/>
                    <a:lstStyle/>
                    <a:p>
                      <a:pPr algn="ctr" fontAlgn="b"/>
                      <a:r>
                        <a:rPr lang="en-US" sz="1100" b="0" i="0" u="none" strike="noStrike" dirty="0">
                          <a:solidFill>
                            <a:srgbClr val="000000"/>
                          </a:solidFill>
                          <a:effectLst/>
                          <a:latin typeface="Calibri"/>
                        </a:rPr>
                        <a:t>Minor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gridSpan="2">
                  <a:txBody>
                    <a:bodyPr/>
                    <a:lstStyle/>
                    <a:p>
                      <a:pPr algn="l" fontAlgn="b"/>
                      <a:r>
                        <a:rPr lang="en-US" sz="1100" b="0" i="0" u="none" strike="noStrike" dirty="0" smtClean="0">
                          <a:solidFill>
                            <a:srgbClr val="000000"/>
                          </a:solidFill>
                          <a:effectLst/>
                          <a:latin typeface="Calibri"/>
                        </a:rPr>
                        <a:t> Change </a:t>
                      </a:r>
                      <a:r>
                        <a:rPr lang="en-US" sz="1100" b="0" i="0" u="none" strike="noStrike" dirty="0">
                          <a:solidFill>
                            <a:srgbClr val="000000"/>
                          </a:solidFill>
                          <a:effectLst/>
                          <a:latin typeface="Calibri"/>
                        </a:rPr>
                        <a:t>in wordings</a:t>
                      </a:r>
                    </a:p>
                  </a:txBody>
                  <a:tcPr marL="7620" marR="7620" marT="7620" marB="0" anchor="b">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en-US"/>
                    </a:p>
                  </a:txBody>
                  <a:tcPr/>
                </a:tc>
              </a:tr>
            </a:tbl>
          </a:graphicData>
        </a:graphic>
      </p:graphicFrame>
    </p:spTree>
    <p:extLst>
      <p:ext uri="{BB962C8B-B14F-4D97-AF65-F5344CB8AC3E}">
        <p14:creationId xmlns:p14="http://schemas.microsoft.com/office/powerpoint/2010/main" val="353984964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Use Case Model</a:t>
            </a:r>
            <a:endParaRPr lang="en-US" dirty="0"/>
          </a:p>
        </p:txBody>
      </p:sp>
      <p:sp>
        <p:nvSpPr>
          <p:cNvPr id="8" name="내용 개체 틀 7"/>
          <p:cNvSpPr>
            <a:spLocks noGrp="1"/>
          </p:cNvSpPr>
          <p:nvPr>
            <p:ph idx="1"/>
          </p:nvPr>
        </p:nvSpPr>
        <p:spPr/>
        <p:txBody>
          <a:bodyPr/>
          <a:lstStyle/>
          <a:p>
            <a:endParaRPr lang="en-US"/>
          </a:p>
        </p:txBody>
      </p:sp>
      <p:sp>
        <p:nvSpPr>
          <p:cNvPr id="7" name="슬라이드 번호 개체 틀 6"/>
          <p:cNvSpPr>
            <a:spLocks noGrp="1"/>
          </p:cNvSpPr>
          <p:nvPr>
            <p:ph type="sldNum" sz="quarter" idx="12"/>
          </p:nvPr>
        </p:nvSpPr>
        <p:spPr/>
        <p:txBody>
          <a:bodyPr/>
          <a:lstStyle/>
          <a:p>
            <a:fld id="{C8543539-7BAA-46DC-B70F-B410051F05C1}" type="slidenum">
              <a:rPr lang="en-US" smtClean="0"/>
              <a:pPr/>
              <a:t>92</a:t>
            </a:fld>
            <a:endParaRPr lang="en-US" dirty="0"/>
          </a:p>
        </p:txBody>
      </p:sp>
      <p:pic>
        <p:nvPicPr>
          <p:cNvPr id="2560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362" t="16279" r="35485" b="12482"/>
          <a:stretch/>
        </p:blipFill>
        <p:spPr bwMode="auto">
          <a:xfrm>
            <a:off x="2590800" y="1905000"/>
            <a:ext cx="3676261" cy="4668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608195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Screen Shot</a:t>
            </a:r>
            <a:endParaRPr lang="en-US" dirty="0"/>
          </a:p>
        </p:txBody>
      </p:sp>
      <p:sp>
        <p:nvSpPr>
          <p:cNvPr id="9" name="내용 개체 틀 8"/>
          <p:cNvSpPr>
            <a:spLocks noGrp="1"/>
          </p:cNvSpPr>
          <p:nvPr>
            <p:ph idx="1"/>
          </p:nvPr>
        </p:nvSpPr>
        <p:spPr/>
        <p:txBody>
          <a:bodyPr/>
          <a:lstStyle/>
          <a:p>
            <a:endParaRPr lang="en-US"/>
          </a:p>
        </p:txBody>
      </p:sp>
      <p:sp>
        <p:nvSpPr>
          <p:cNvPr id="7" name="슬라이드 번호 개체 틀 6"/>
          <p:cNvSpPr>
            <a:spLocks noGrp="1"/>
          </p:cNvSpPr>
          <p:nvPr>
            <p:ph type="sldNum" sz="quarter" idx="12"/>
          </p:nvPr>
        </p:nvSpPr>
        <p:spPr/>
        <p:txBody>
          <a:bodyPr/>
          <a:lstStyle/>
          <a:p>
            <a:fld id="{C8543539-7BAA-46DC-B70F-B410051F05C1}" type="slidenum">
              <a:rPr lang="en-US" smtClean="0"/>
              <a:pPr/>
              <a:t>93</a:t>
            </a:fld>
            <a:endParaRPr lang="en-US" dirty="0"/>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535" t="19744" r="29669" b="4509"/>
          <a:stretch/>
        </p:blipFill>
        <p:spPr bwMode="auto">
          <a:xfrm>
            <a:off x="2209800" y="1600200"/>
            <a:ext cx="4851919" cy="4963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Brace 2"/>
          <p:cNvSpPr/>
          <p:nvPr/>
        </p:nvSpPr>
        <p:spPr>
          <a:xfrm>
            <a:off x="1748828" y="2895600"/>
            <a:ext cx="457200" cy="1676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451164" y="3272135"/>
            <a:ext cx="1600200" cy="923330"/>
          </a:xfrm>
          <a:prstGeom prst="rect">
            <a:avLst/>
          </a:prstGeom>
          <a:noFill/>
        </p:spPr>
        <p:txBody>
          <a:bodyPr wrap="square" rtlCol="0">
            <a:spAutoFit/>
          </a:bodyPr>
          <a:lstStyle/>
          <a:p>
            <a:r>
              <a:rPr lang="en-US" dirty="0" smtClean="0"/>
              <a:t>Overview diagram for the basic flow</a:t>
            </a:r>
            <a:endParaRPr lang="en-US" dirty="0"/>
          </a:p>
        </p:txBody>
      </p:sp>
    </p:spTree>
    <p:extLst>
      <p:ext uri="{BB962C8B-B14F-4D97-AF65-F5344CB8AC3E}">
        <p14:creationId xmlns:p14="http://schemas.microsoft.com/office/powerpoint/2010/main" val="93106668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dirty="0" smtClean="0"/>
              <a:t>Backup</a:t>
            </a:r>
            <a:br>
              <a:rPr lang="en-US" dirty="0" smtClean="0"/>
            </a:br>
            <a:r>
              <a:rPr lang="en-US" dirty="0" smtClean="0"/>
              <a:t>risks management</a:t>
            </a:r>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Risk Watchers</a:t>
            </a:r>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3" y="2364800"/>
            <a:ext cx="1249018" cy="1066800"/>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1603" y="2412749"/>
            <a:ext cx="1249018" cy="1066800"/>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r="57327" b="54538"/>
          <a:stretch/>
        </p:blipFill>
        <p:spPr>
          <a:xfrm rot="3006382">
            <a:off x="1847347" y="2013223"/>
            <a:ext cx="1071187" cy="838200"/>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45347" t="11886" r="13069" b="50000"/>
          <a:stretch/>
        </p:blipFill>
        <p:spPr>
          <a:xfrm>
            <a:off x="3873689" y="3165001"/>
            <a:ext cx="830402" cy="55903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0889" y="2514600"/>
            <a:ext cx="850711" cy="726601"/>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52276" t="57717" r="2872" b="3191"/>
          <a:stretch/>
        </p:blipFill>
        <p:spPr>
          <a:xfrm rot="1268190">
            <a:off x="7530916" y="2020803"/>
            <a:ext cx="1209377" cy="774215"/>
          </a:xfrm>
          <a:prstGeom prst="rect">
            <a:avLst/>
          </a:prstGeom>
        </p:spPr>
      </p:pic>
      <p:sp>
        <p:nvSpPr>
          <p:cNvPr id="13" name="TextBox 12"/>
          <p:cNvSpPr txBox="1"/>
          <p:nvPr/>
        </p:nvSpPr>
        <p:spPr>
          <a:xfrm>
            <a:off x="733796" y="3657600"/>
            <a:ext cx="1899431" cy="369332"/>
          </a:xfrm>
          <a:prstGeom prst="rect">
            <a:avLst/>
          </a:prstGeom>
          <a:noFill/>
        </p:spPr>
        <p:txBody>
          <a:bodyPr wrap="none" rtlCol="0">
            <a:spAutoFit/>
          </a:bodyPr>
          <a:lstStyle/>
          <a:p>
            <a:r>
              <a:rPr lang="en-US" dirty="0" smtClean="0"/>
              <a:t>Monitored Risk #1</a:t>
            </a:r>
            <a:endParaRPr lang="en-US" dirty="0"/>
          </a:p>
        </p:txBody>
      </p:sp>
      <p:sp>
        <p:nvSpPr>
          <p:cNvPr id="15" name="TextBox 14"/>
          <p:cNvSpPr txBox="1"/>
          <p:nvPr/>
        </p:nvSpPr>
        <p:spPr>
          <a:xfrm>
            <a:off x="6325820" y="3657600"/>
            <a:ext cx="1899431" cy="369332"/>
          </a:xfrm>
          <a:prstGeom prst="rect">
            <a:avLst/>
          </a:prstGeom>
          <a:noFill/>
        </p:spPr>
        <p:txBody>
          <a:bodyPr wrap="none" rtlCol="0">
            <a:spAutoFit/>
          </a:bodyPr>
          <a:lstStyle/>
          <a:p>
            <a:r>
              <a:rPr lang="en-US" dirty="0" smtClean="0"/>
              <a:t>Monitored Risk #5</a:t>
            </a:r>
            <a:endParaRPr lang="en-US" dirty="0"/>
          </a:p>
        </p:txBody>
      </p:sp>
      <p:sp>
        <p:nvSpPr>
          <p:cNvPr id="16" name="TextBox 15"/>
          <p:cNvSpPr txBox="1"/>
          <p:nvPr/>
        </p:nvSpPr>
        <p:spPr>
          <a:xfrm>
            <a:off x="2363660" y="1906065"/>
            <a:ext cx="1839286" cy="369332"/>
          </a:xfrm>
          <a:prstGeom prst="rect">
            <a:avLst/>
          </a:prstGeom>
          <a:noFill/>
        </p:spPr>
        <p:txBody>
          <a:bodyPr wrap="none" rtlCol="0">
            <a:spAutoFit/>
          </a:bodyPr>
          <a:lstStyle/>
          <a:p>
            <a:r>
              <a:rPr lang="en-US" dirty="0" smtClean="0"/>
              <a:t>Team Member #1</a:t>
            </a:r>
            <a:endParaRPr lang="en-US" dirty="0"/>
          </a:p>
        </p:txBody>
      </p:sp>
      <p:sp>
        <p:nvSpPr>
          <p:cNvPr id="17" name="TextBox 16"/>
          <p:cNvSpPr txBox="1"/>
          <p:nvPr/>
        </p:nvSpPr>
        <p:spPr>
          <a:xfrm>
            <a:off x="5783403" y="1946362"/>
            <a:ext cx="1839286" cy="369332"/>
          </a:xfrm>
          <a:prstGeom prst="rect">
            <a:avLst/>
          </a:prstGeom>
          <a:noFill/>
        </p:spPr>
        <p:txBody>
          <a:bodyPr wrap="none" rtlCol="0">
            <a:spAutoFit/>
          </a:bodyPr>
          <a:lstStyle/>
          <a:p>
            <a:r>
              <a:rPr lang="en-US" dirty="0" smtClean="0"/>
              <a:t>Team Member #5</a:t>
            </a:r>
            <a:endParaRPr lang="en-US" dirty="0"/>
          </a:p>
        </p:txBody>
      </p:sp>
      <p:sp>
        <p:nvSpPr>
          <p:cNvPr id="18" name="Right Brace 17"/>
          <p:cNvSpPr/>
          <p:nvPr/>
        </p:nvSpPr>
        <p:spPr>
          <a:xfrm rot="5400000">
            <a:off x="4213452" y="482744"/>
            <a:ext cx="685800" cy="76451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3016704" y="4673601"/>
            <a:ext cx="313861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Risks reviewed once in a month</a:t>
            </a:r>
            <a:endParaRPr lang="en-US" dirty="0"/>
          </a:p>
        </p:txBody>
      </p:sp>
      <p:sp>
        <p:nvSpPr>
          <p:cNvPr id="20" name="TextBox 19"/>
          <p:cNvSpPr txBox="1"/>
          <p:nvPr/>
        </p:nvSpPr>
        <p:spPr>
          <a:xfrm>
            <a:off x="1600200" y="5181600"/>
            <a:ext cx="7162800" cy="1631216"/>
          </a:xfrm>
          <a:prstGeom prst="rect">
            <a:avLst/>
          </a:prstGeom>
          <a:noFill/>
        </p:spPr>
        <p:txBody>
          <a:bodyPr wrap="square" rtlCol="0">
            <a:spAutoFit/>
          </a:bodyPr>
          <a:lstStyle/>
          <a:p>
            <a:r>
              <a:rPr lang="en-US" sz="2000" b="1" dirty="0" smtClean="0"/>
              <a:t>Risk watchers did not work for us;</a:t>
            </a:r>
          </a:p>
          <a:p>
            <a:pPr marL="285750" indent="-285750">
              <a:buFont typeface="Arial" pitchFamily="34" charset="0"/>
              <a:buChar char="•"/>
            </a:pPr>
            <a:r>
              <a:rPr lang="en-US" sz="2000" b="1" dirty="0" smtClean="0"/>
              <a:t>Everyone was not aware of all risks</a:t>
            </a:r>
          </a:p>
          <a:p>
            <a:pPr marL="285750" indent="-285750">
              <a:buFont typeface="Arial" pitchFamily="34" charset="0"/>
              <a:buChar char="•"/>
            </a:pPr>
            <a:r>
              <a:rPr lang="en-US" sz="2000" b="1" dirty="0" smtClean="0"/>
              <a:t>Continuous monitoring was based on each risk watcher’s feedback.</a:t>
            </a:r>
          </a:p>
          <a:p>
            <a:r>
              <a:rPr lang="en-US" sz="2000" b="1" dirty="0" smtClean="0">
                <a:solidFill>
                  <a:srgbClr val="C00000"/>
                </a:solidFill>
              </a:rPr>
              <a:t> </a:t>
            </a:r>
            <a:endParaRPr lang="en-US" sz="2000" b="1" dirty="0">
              <a:solidFill>
                <a:srgbClr val="C00000"/>
              </a:solidFill>
            </a:endParaRPr>
          </a:p>
        </p:txBody>
      </p:sp>
      <p:sp>
        <p:nvSpPr>
          <p:cNvPr id="23" name="슬라이드 번호 개체 틀 22"/>
          <p:cNvSpPr>
            <a:spLocks noGrp="1"/>
          </p:cNvSpPr>
          <p:nvPr>
            <p:ph type="sldNum" sz="quarter" idx="12"/>
          </p:nvPr>
        </p:nvSpPr>
        <p:spPr/>
        <p:txBody>
          <a:bodyPr/>
          <a:lstStyle/>
          <a:p>
            <a:fld id="{C8543539-7BAA-46DC-B70F-B410051F05C1}" type="slidenum">
              <a:rPr lang="en-US" smtClean="0"/>
              <a:pPr/>
              <a:t>95</a:t>
            </a:fld>
            <a:endParaRPr lang="en-US" dirty="0"/>
          </a:p>
        </p:txBody>
      </p:sp>
      <p:sp>
        <p:nvSpPr>
          <p:cNvPr id="21" name="TextBox 20"/>
          <p:cNvSpPr txBox="1"/>
          <p:nvPr/>
        </p:nvSpPr>
        <p:spPr>
          <a:xfrm>
            <a:off x="3625302" y="3657600"/>
            <a:ext cx="1784898" cy="369332"/>
          </a:xfrm>
          <a:prstGeom prst="rect">
            <a:avLst/>
          </a:prstGeom>
          <a:noFill/>
        </p:spPr>
        <p:txBody>
          <a:bodyPr wrap="square" rtlCol="0">
            <a:spAutoFit/>
          </a:bodyPr>
          <a:lstStyle/>
          <a:p>
            <a:pPr algn="ctr"/>
            <a:r>
              <a:rPr lang="en-US" dirty="0" smtClean="0"/>
              <a:t>…</a:t>
            </a:r>
            <a:endParaRPr lang="en-US" dirty="0"/>
          </a:p>
        </p:txBody>
      </p:sp>
      <p:sp>
        <p:nvSpPr>
          <p:cNvPr id="24" name="갈매기형 수장 23"/>
          <p:cNvSpPr/>
          <p:nvPr/>
        </p:nvSpPr>
        <p:spPr>
          <a:xfrm>
            <a:off x="4517456" y="1219200"/>
            <a:ext cx="1243264" cy="228600"/>
          </a:xfrm>
          <a:prstGeom prst="chevron">
            <a:avLst/>
          </a:prstGeom>
          <a:solidFill>
            <a:schemeClr val="accent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Risks</a:t>
            </a:r>
            <a:endParaRPr lang="en-US" sz="1400" b="1" dirty="0">
              <a:solidFill>
                <a:schemeClr val="bg1"/>
              </a:solidFill>
            </a:endParaRPr>
          </a:p>
        </p:txBody>
      </p:sp>
    </p:spTree>
    <p:extLst>
      <p:ext uri="{BB962C8B-B14F-4D97-AF65-F5344CB8AC3E}">
        <p14:creationId xmlns:p14="http://schemas.microsoft.com/office/powerpoint/2010/main" val="412247107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Currently Monitored Risks</a:t>
            </a:r>
            <a:endParaRPr lang="en-US" dirty="0"/>
          </a:p>
        </p:txBody>
      </p:sp>
      <p:sp>
        <p:nvSpPr>
          <p:cNvPr id="9" name="내용 개체 틀 8"/>
          <p:cNvSpPr>
            <a:spLocks noGrp="1"/>
          </p:cNvSpPr>
          <p:nvPr>
            <p:ph idx="1"/>
          </p:nvPr>
        </p:nvSpPr>
        <p:spPr/>
        <p:txBody>
          <a:bodyPr/>
          <a:lstStyle/>
          <a:p>
            <a:endParaRPr lang="en-US"/>
          </a:p>
        </p:txBody>
      </p:sp>
      <p:sp>
        <p:nvSpPr>
          <p:cNvPr id="8" name="슬라이드 번호 개체 틀 7"/>
          <p:cNvSpPr>
            <a:spLocks noGrp="1"/>
          </p:cNvSpPr>
          <p:nvPr>
            <p:ph type="sldNum" sz="quarter" idx="12"/>
          </p:nvPr>
        </p:nvSpPr>
        <p:spPr/>
        <p:txBody>
          <a:bodyPr/>
          <a:lstStyle/>
          <a:p>
            <a:fld id="{C8543539-7BAA-46DC-B70F-B410051F05C1}" type="slidenum">
              <a:rPr lang="en-US" smtClean="0"/>
              <a:pPr/>
              <a:t>96</a:t>
            </a:fld>
            <a:endParaRPr lang="en-US" dirty="0"/>
          </a:p>
        </p:txBody>
      </p:sp>
      <p:graphicFrame>
        <p:nvGraphicFramePr>
          <p:cNvPr id="6" name="표 5"/>
          <p:cNvGraphicFramePr>
            <a:graphicFrameLocks noGrp="1"/>
          </p:cNvGraphicFramePr>
          <p:nvPr/>
        </p:nvGraphicFramePr>
        <p:xfrm>
          <a:off x="762000" y="1905001"/>
          <a:ext cx="7848600" cy="4190999"/>
        </p:xfrm>
        <a:graphic>
          <a:graphicData uri="http://schemas.openxmlformats.org/drawingml/2006/table">
            <a:tbl>
              <a:tblPr/>
              <a:tblGrid>
                <a:gridCol w="548558"/>
                <a:gridCol w="693903"/>
                <a:gridCol w="693903"/>
                <a:gridCol w="1537838"/>
                <a:gridCol w="562624"/>
                <a:gridCol w="3811774"/>
              </a:tblGrid>
              <a:tr h="580293">
                <a:tc>
                  <a:txBody>
                    <a:bodyPr/>
                    <a:lstStyle/>
                    <a:p>
                      <a:pPr algn="ctr" fontAlgn="ctr"/>
                      <a:r>
                        <a:rPr lang="en-US" sz="1100" b="1" i="0" u="none" strike="noStrike" dirty="0">
                          <a:solidFill>
                            <a:srgbClr val="000000"/>
                          </a:solidFill>
                          <a:latin typeface="Arial"/>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100" b="1" i="0" u="none" strike="noStrike">
                          <a:solidFill>
                            <a:srgbClr val="000000"/>
                          </a:solidFill>
                          <a:latin typeface="Arial"/>
                        </a:rPr>
                        <a:t>Current</a:t>
                      </a:r>
                      <a:br>
                        <a:rPr lang="en-US" sz="1100" b="1" i="0" u="none" strike="noStrike">
                          <a:solidFill>
                            <a:srgbClr val="000000"/>
                          </a:solidFill>
                          <a:latin typeface="Arial"/>
                        </a:rPr>
                      </a:br>
                      <a:r>
                        <a:rPr lang="en-US" sz="1100" b="1" i="0" u="none" strike="noStrike">
                          <a:solidFill>
                            <a:srgbClr val="000000"/>
                          </a:solidFill>
                          <a:latin typeface="Arial"/>
                        </a:rPr>
                        <a:t>Status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100" b="1" i="0" u="none" strike="noStrike">
                          <a:solidFill>
                            <a:srgbClr val="000000"/>
                          </a:solidFill>
                          <a:latin typeface="Arial"/>
                        </a:rPr>
                        <a:t>Risk</a:t>
                      </a:r>
                      <a:br>
                        <a:rPr lang="en-US" sz="1100" b="1" i="0" u="none" strike="noStrike">
                          <a:solidFill>
                            <a:srgbClr val="000000"/>
                          </a:solidFill>
                          <a:latin typeface="Arial"/>
                        </a:rPr>
                      </a:br>
                      <a:r>
                        <a:rPr lang="en-US" sz="1100" b="1" i="0" u="none" strike="noStrike">
                          <a:solidFill>
                            <a:srgbClr val="000000"/>
                          </a:solidFill>
                          <a:latin typeface="Arial"/>
                        </a:rPr>
                        <a:t>Impact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100" b="1" i="0" u="none" strike="noStrike">
                          <a:solidFill>
                            <a:srgbClr val="000000"/>
                          </a:solidFill>
                          <a:latin typeface="Arial"/>
                        </a:rPr>
                        <a:t>Probability of</a:t>
                      </a:r>
                      <a:br>
                        <a:rPr lang="en-US" sz="1100" b="1" i="0" u="none" strike="noStrike">
                          <a:solidFill>
                            <a:srgbClr val="000000"/>
                          </a:solidFill>
                          <a:latin typeface="Arial"/>
                        </a:rPr>
                      </a:br>
                      <a:r>
                        <a:rPr lang="en-US" sz="1100" b="1" i="0" u="none" strike="noStrike">
                          <a:solidFill>
                            <a:srgbClr val="000000"/>
                          </a:solidFill>
                          <a:latin typeface="Arial"/>
                        </a:rPr>
                        <a:t>Occurrence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100" b="1" i="0" u="none" strike="noStrike">
                          <a:solidFill>
                            <a:srgbClr val="000000"/>
                          </a:solidFill>
                          <a:latin typeface="Arial"/>
                        </a:rPr>
                        <a:t>Risk</a:t>
                      </a:r>
                      <a:br>
                        <a:rPr lang="en-US" sz="1100" b="1" i="0" u="none" strike="noStrike">
                          <a:solidFill>
                            <a:srgbClr val="000000"/>
                          </a:solidFill>
                          <a:latin typeface="Arial"/>
                        </a:rPr>
                      </a:br>
                      <a:r>
                        <a:rPr lang="en-US" sz="1100" b="1" i="0" u="none" strike="noStrike">
                          <a:solidFill>
                            <a:srgbClr val="000000"/>
                          </a:solidFill>
                          <a:latin typeface="Arial"/>
                        </a:rPr>
                        <a:t>Map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100" b="1" i="0" u="none" strike="noStrike" dirty="0">
                          <a:solidFill>
                            <a:srgbClr val="000000"/>
                          </a:solidFill>
                          <a:latin typeface="Arial"/>
                        </a:rPr>
                        <a:t>Risk</a:t>
                      </a:r>
                      <a:br>
                        <a:rPr lang="en-US" sz="1100" b="1" i="0" u="none" strike="noStrike" dirty="0">
                          <a:solidFill>
                            <a:srgbClr val="000000"/>
                          </a:solidFill>
                          <a:latin typeface="Arial"/>
                        </a:rPr>
                      </a:br>
                      <a:r>
                        <a:rPr lang="en-US" sz="1100" b="1" i="0" u="none" strike="noStrike" dirty="0">
                          <a:solidFill>
                            <a:srgbClr val="000000"/>
                          </a:solidFill>
                          <a:latin typeface="Arial"/>
                        </a:rPr>
                        <a:t>Description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r>
              <a:tr h="451338">
                <a:tc>
                  <a:txBody>
                    <a:bodyPr/>
                    <a:lstStyle/>
                    <a:p>
                      <a:pPr algn="ctr" fontAlgn="t"/>
                      <a:r>
                        <a:rPr lang="en-US" sz="1100" b="0" i="0" u="none" strike="noStrike">
                          <a:solidFill>
                            <a:srgbClr val="000000"/>
                          </a:solidFill>
                          <a:latin typeface="Arial"/>
                        </a:rPr>
                        <a:t>1</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0" i="0" u="none" strike="noStrike">
                          <a:solidFill>
                            <a:srgbClr val="000000"/>
                          </a:solidFill>
                          <a:latin typeface="Arial"/>
                        </a:rPr>
                        <a:t>Monitor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0" i="0" u="none" strike="noStrike">
                          <a:solidFill>
                            <a:srgbClr val="000000"/>
                          </a:solidFill>
                          <a:latin typeface="Arial"/>
                        </a:rPr>
                        <a:t>High</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CC"/>
                    </a:solidFill>
                  </a:tcPr>
                </a:tc>
                <a:tc>
                  <a:txBody>
                    <a:bodyPr/>
                    <a:lstStyle/>
                    <a:p>
                      <a:pPr algn="ctr" fontAlgn="t"/>
                      <a:r>
                        <a:rPr lang="en-US" sz="1100" b="0" i="0" u="none" strike="noStrike">
                          <a:solidFill>
                            <a:srgbClr val="000000"/>
                          </a:solidFill>
                          <a:latin typeface="Arial"/>
                        </a:rPr>
                        <a:t>Low</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t"/>
                      <a:r>
                        <a:rPr lang="en-US" sz="1100" b="0" i="0" u="none" strike="noStrike">
                          <a:solidFill>
                            <a:srgbClr val="000000"/>
                          </a:solidFill>
                          <a:latin typeface="Arial"/>
                        </a:rPr>
                        <a:t>Yellow</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lvl="0" algn="l" fontAlgn="t"/>
                      <a:r>
                        <a:rPr lang="en-US" sz="1100" b="0" i="0" u="none" strike="noStrike" dirty="0">
                          <a:solidFill>
                            <a:srgbClr val="000000"/>
                          </a:solidFill>
                          <a:latin typeface="Arial"/>
                        </a:rPr>
                        <a:t>Inadequate planning; Inability to plan and schedule the project.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0293">
                <a:tc>
                  <a:txBody>
                    <a:bodyPr/>
                    <a:lstStyle/>
                    <a:p>
                      <a:pPr algn="ctr" fontAlgn="t"/>
                      <a:r>
                        <a:rPr lang="en-US" sz="1100" b="0" i="0" u="none" strike="noStrike">
                          <a:solidFill>
                            <a:srgbClr val="000000"/>
                          </a:solidFill>
                          <a:latin typeface="Arial"/>
                        </a:rPr>
                        <a:t>11</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0" i="0" u="none" strike="noStrike">
                          <a:solidFill>
                            <a:srgbClr val="000000"/>
                          </a:solidFill>
                          <a:latin typeface="Arial"/>
                        </a:rPr>
                        <a:t>Monitor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0" i="0" u="none" strike="noStrike">
                          <a:solidFill>
                            <a:srgbClr val="000000"/>
                          </a:solidFill>
                          <a:latin typeface="Arial"/>
                        </a:rPr>
                        <a:t>High</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CC"/>
                    </a:solidFill>
                  </a:tcPr>
                </a:tc>
                <a:tc>
                  <a:txBody>
                    <a:bodyPr/>
                    <a:lstStyle/>
                    <a:p>
                      <a:pPr algn="ctr" fontAlgn="t"/>
                      <a:r>
                        <a:rPr lang="en-US" sz="1100" b="0" i="0" u="none" strike="noStrike">
                          <a:solidFill>
                            <a:srgbClr val="000000"/>
                          </a:solidFill>
                          <a:latin typeface="Arial"/>
                        </a:rPr>
                        <a:t>Medium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t"/>
                      <a:r>
                        <a:rPr lang="en-US" sz="1100" b="0" i="0" u="none" strike="noStrike">
                          <a:solidFill>
                            <a:srgbClr val="000000"/>
                          </a:solidFill>
                          <a:latin typeface="Arial"/>
                        </a:rPr>
                        <a:t>Red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CC"/>
                    </a:solidFill>
                  </a:tcPr>
                </a:tc>
                <a:tc>
                  <a:txBody>
                    <a:bodyPr/>
                    <a:lstStyle/>
                    <a:p>
                      <a:pPr lvl="0" algn="l" fontAlgn="t"/>
                      <a:r>
                        <a:rPr lang="en-US" sz="1100" b="0" i="0" u="none" strike="noStrike" dirty="0">
                          <a:solidFill>
                            <a:srgbClr val="000000"/>
                          </a:solidFill>
                          <a:latin typeface="Arial"/>
                        </a:rPr>
                        <a:t>Current android technology is not well known; proposed solution with that technology will not work.</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861">
                <a:tc>
                  <a:txBody>
                    <a:bodyPr/>
                    <a:lstStyle/>
                    <a:p>
                      <a:pPr algn="ctr" fontAlgn="t"/>
                      <a:r>
                        <a:rPr lang="en-US" sz="1100" b="0" i="0" u="none" strike="noStrike">
                          <a:solidFill>
                            <a:srgbClr val="000000"/>
                          </a:solidFill>
                          <a:latin typeface="Arial"/>
                        </a:rPr>
                        <a:t>3</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0" i="0" u="none" strike="noStrike">
                          <a:solidFill>
                            <a:srgbClr val="000000"/>
                          </a:solidFill>
                          <a:latin typeface="Arial"/>
                        </a:rPr>
                        <a:t>Monitor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0" i="0" u="none" strike="noStrike">
                          <a:solidFill>
                            <a:srgbClr val="000000"/>
                          </a:solidFill>
                          <a:latin typeface="Arial"/>
                        </a:rPr>
                        <a:t>Low</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t"/>
                      <a:r>
                        <a:rPr lang="en-US" sz="1100" b="0" i="0" u="none" strike="noStrike">
                          <a:solidFill>
                            <a:srgbClr val="000000"/>
                          </a:solidFill>
                          <a:latin typeface="Arial"/>
                        </a:rPr>
                        <a:t>Medium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t"/>
                      <a:r>
                        <a:rPr lang="en-US" sz="1100" b="0" i="0" u="none" strike="noStrike">
                          <a:solidFill>
                            <a:srgbClr val="000000"/>
                          </a:solidFill>
                          <a:latin typeface="Arial"/>
                        </a:rPr>
                        <a:t>Green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lvl="0" algn="l" fontAlgn="t"/>
                      <a:r>
                        <a:rPr lang="en-US" sz="1100" b="0" i="0" u="none" strike="noStrike" dirty="0">
                          <a:solidFill>
                            <a:srgbClr val="000000"/>
                          </a:solidFill>
                          <a:latin typeface="Arial"/>
                        </a:rPr>
                        <a:t>No access to end-user of the current system;  product may not meet the end-users need.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338">
                <a:tc>
                  <a:txBody>
                    <a:bodyPr/>
                    <a:lstStyle/>
                    <a:p>
                      <a:pPr algn="ctr" fontAlgn="t"/>
                      <a:r>
                        <a:rPr lang="en-US" sz="1100" b="0" i="0" u="none" strike="noStrike">
                          <a:solidFill>
                            <a:srgbClr val="000000"/>
                          </a:solidFill>
                          <a:latin typeface="Arial"/>
                        </a:rPr>
                        <a:t>4</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0" i="0" u="none" strike="noStrike">
                          <a:solidFill>
                            <a:srgbClr val="000000"/>
                          </a:solidFill>
                          <a:latin typeface="Arial"/>
                        </a:rPr>
                        <a:t>Monitor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0" i="0" u="none" strike="noStrike">
                          <a:solidFill>
                            <a:srgbClr val="000000"/>
                          </a:solidFill>
                          <a:latin typeface="Arial"/>
                        </a:rPr>
                        <a:t>Medium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t"/>
                      <a:r>
                        <a:rPr lang="en-US" sz="1100" b="0" i="0" u="none" strike="noStrike">
                          <a:solidFill>
                            <a:srgbClr val="000000"/>
                          </a:solidFill>
                          <a:latin typeface="Arial"/>
                        </a:rPr>
                        <a:t>Low</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t"/>
                      <a:r>
                        <a:rPr lang="en-US" sz="1100" b="0" i="0" u="none" strike="noStrike">
                          <a:solidFill>
                            <a:srgbClr val="000000"/>
                          </a:solidFill>
                          <a:latin typeface="Arial"/>
                        </a:rPr>
                        <a:t>Green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lvl="0" algn="l" fontAlgn="t"/>
                      <a:r>
                        <a:rPr lang="en-US" sz="1100" b="0" i="0" u="none" strike="noStrike" dirty="0">
                          <a:solidFill>
                            <a:srgbClr val="000000"/>
                          </a:solidFill>
                          <a:latin typeface="Arial"/>
                        </a:rPr>
                        <a:t>Partial </a:t>
                      </a:r>
                      <a:r>
                        <a:rPr lang="en-US" sz="1100" b="0" i="0" u="none" strike="noStrike" dirty="0" smtClean="0">
                          <a:solidFill>
                            <a:srgbClr val="000000"/>
                          </a:solidFill>
                          <a:latin typeface="Arial"/>
                        </a:rPr>
                        <a:t>availability </a:t>
                      </a:r>
                      <a:r>
                        <a:rPr lang="en-US" sz="1100" b="0" i="0" u="none" strike="noStrike" dirty="0">
                          <a:solidFill>
                            <a:srgbClr val="000000"/>
                          </a:solidFill>
                          <a:latin typeface="Arial"/>
                        </a:rPr>
                        <a:t>of the customer; time delay in requirement gathering.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861">
                <a:tc>
                  <a:txBody>
                    <a:bodyPr/>
                    <a:lstStyle/>
                    <a:p>
                      <a:pPr algn="ctr" fontAlgn="t"/>
                      <a:r>
                        <a:rPr lang="en-US" sz="1100" b="0" i="0" u="none" strike="noStrike">
                          <a:solidFill>
                            <a:srgbClr val="000000"/>
                          </a:solidFill>
                          <a:latin typeface="Arial"/>
                        </a:rPr>
                        <a:t>5</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0" i="0" u="none" strike="noStrike">
                          <a:solidFill>
                            <a:srgbClr val="000000"/>
                          </a:solidFill>
                          <a:latin typeface="Arial"/>
                        </a:rPr>
                        <a:t>Monitor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0" i="0" u="none" strike="noStrike">
                          <a:solidFill>
                            <a:srgbClr val="000000"/>
                          </a:solidFill>
                          <a:latin typeface="Arial"/>
                        </a:rPr>
                        <a:t>Medium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t"/>
                      <a:r>
                        <a:rPr lang="en-US" sz="1100" b="0" i="0" u="none" strike="noStrike">
                          <a:solidFill>
                            <a:srgbClr val="000000"/>
                          </a:solidFill>
                          <a:latin typeface="Arial"/>
                        </a:rPr>
                        <a:t>HIgh</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CC"/>
                    </a:solidFill>
                  </a:tcPr>
                </a:tc>
                <a:tc>
                  <a:txBody>
                    <a:bodyPr/>
                    <a:lstStyle/>
                    <a:p>
                      <a:pPr algn="ctr" fontAlgn="t"/>
                      <a:r>
                        <a:rPr lang="en-US" sz="1100" b="0" i="0" u="none" strike="noStrike">
                          <a:solidFill>
                            <a:srgbClr val="000000"/>
                          </a:solidFill>
                          <a:latin typeface="Arial"/>
                        </a:rPr>
                        <a:t>Red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CC"/>
                    </a:solidFill>
                  </a:tcPr>
                </a:tc>
                <a:tc>
                  <a:txBody>
                    <a:bodyPr/>
                    <a:lstStyle/>
                    <a:p>
                      <a:pPr lvl="0" algn="l" fontAlgn="t"/>
                      <a:r>
                        <a:rPr lang="en-US" sz="1100" b="0" i="0" u="none" strike="noStrike" dirty="0">
                          <a:solidFill>
                            <a:srgbClr val="000000"/>
                          </a:solidFill>
                          <a:latin typeface="Arial"/>
                        </a:rPr>
                        <a:t>No deadline for receiving hardware/software from client; Plan will be delayed.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861">
                <a:tc>
                  <a:txBody>
                    <a:bodyPr/>
                    <a:lstStyle/>
                    <a:p>
                      <a:pPr algn="ctr" fontAlgn="t"/>
                      <a:r>
                        <a:rPr lang="en-US" sz="1100" b="0" i="0" u="none" strike="noStrike">
                          <a:solidFill>
                            <a:srgbClr val="000000"/>
                          </a:solidFill>
                          <a:latin typeface="Arial"/>
                        </a:rPr>
                        <a:t>16</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0" i="0" u="none" strike="noStrike">
                          <a:solidFill>
                            <a:srgbClr val="000000"/>
                          </a:solidFill>
                          <a:latin typeface="Arial"/>
                        </a:rPr>
                        <a:t>Monitor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0" i="0" u="none" strike="noStrike">
                          <a:solidFill>
                            <a:srgbClr val="000000"/>
                          </a:solidFill>
                          <a:latin typeface="Arial"/>
                        </a:rPr>
                        <a:t>Medium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t"/>
                      <a:r>
                        <a:rPr lang="en-US" sz="1100" b="0" i="0" u="none" strike="noStrike">
                          <a:solidFill>
                            <a:srgbClr val="000000"/>
                          </a:solidFill>
                          <a:latin typeface="Arial"/>
                        </a:rPr>
                        <a:t>Low</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t"/>
                      <a:r>
                        <a:rPr lang="en-US" sz="1100" b="0" i="0" u="none" strike="noStrike">
                          <a:solidFill>
                            <a:srgbClr val="000000"/>
                          </a:solidFill>
                          <a:latin typeface="Arial"/>
                        </a:rPr>
                        <a:t>Green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lvl="0" algn="l" fontAlgn="t"/>
                      <a:r>
                        <a:rPr lang="en-US" sz="1100" b="0" i="0" u="none" strike="noStrike" dirty="0">
                          <a:solidFill>
                            <a:srgbClr val="000000"/>
                          </a:solidFill>
                          <a:latin typeface="Arial"/>
                        </a:rPr>
                        <a:t>Lack of </a:t>
                      </a:r>
                      <a:r>
                        <a:rPr lang="en-US" sz="1100" b="0" i="0" u="none" strike="noStrike" dirty="0" smtClean="0">
                          <a:solidFill>
                            <a:srgbClr val="000000"/>
                          </a:solidFill>
                          <a:latin typeface="Arial"/>
                        </a:rPr>
                        <a:t>preparation </a:t>
                      </a:r>
                      <a:r>
                        <a:rPr lang="en-US" sz="1100" b="0" i="0" u="none" strike="noStrike" dirty="0">
                          <a:solidFill>
                            <a:srgbClr val="000000"/>
                          </a:solidFill>
                          <a:latin typeface="Arial"/>
                        </a:rPr>
                        <a:t>for EOSP; poor performance for EOSP</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0293">
                <a:tc>
                  <a:txBody>
                    <a:bodyPr/>
                    <a:lstStyle/>
                    <a:p>
                      <a:pPr algn="ctr" fontAlgn="t"/>
                      <a:r>
                        <a:rPr lang="en-US" sz="1100" b="0" i="0" u="none" strike="noStrike">
                          <a:solidFill>
                            <a:srgbClr val="000000"/>
                          </a:solidFill>
                          <a:latin typeface="Arial"/>
                        </a:rPr>
                        <a:t>17</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0" i="0" u="none" strike="noStrike">
                          <a:solidFill>
                            <a:srgbClr val="000000"/>
                          </a:solidFill>
                          <a:latin typeface="Arial"/>
                        </a:rPr>
                        <a:t>Monitor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0" i="0" u="none" strike="noStrike">
                          <a:solidFill>
                            <a:srgbClr val="000000"/>
                          </a:solidFill>
                          <a:latin typeface="Arial"/>
                        </a:rPr>
                        <a:t>Medium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t"/>
                      <a:r>
                        <a:rPr lang="en-US" sz="1100" b="0" i="0" u="none" strike="noStrike">
                          <a:solidFill>
                            <a:srgbClr val="000000"/>
                          </a:solidFill>
                          <a:latin typeface="Arial"/>
                        </a:rPr>
                        <a:t>High</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CC"/>
                    </a:solidFill>
                  </a:tcPr>
                </a:tc>
                <a:tc>
                  <a:txBody>
                    <a:bodyPr/>
                    <a:lstStyle/>
                    <a:p>
                      <a:pPr algn="ctr" fontAlgn="t"/>
                      <a:r>
                        <a:rPr lang="en-US" sz="1100" b="0" i="0" u="none" strike="noStrike">
                          <a:solidFill>
                            <a:srgbClr val="000000"/>
                          </a:solidFill>
                          <a:latin typeface="Arial"/>
                        </a:rPr>
                        <a:t>Red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CC"/>
                    </a:solidFill>
                  </a:tcPr>
                </a:tc>
                <a:tc>
                  <a:txBody>
                    <a:bodyPr/>
                    <a:lstStyle/>
                    <a:p>
                      <a:pPr lvl="0" algn="l" fontAlgn="t"/>
                      <a:r>
                        <a:rPr lang="en-US" sz="1100" b="0" i="0" u="none" strike="noStrike" dirty="0">
                          <a:solidFill>
                            <a:srgbClr val="000000"/>
                          </a:solidFill>
                          <a:latin typeface="Arial"/>
                        </a:rPr>
                        <a:t>Release date of new android phones with 4.0 is </a:t>
                      </a:r>
                      <a:r>
                        <a:rPr lang="en-US" sz="1100" b="0" i="0" u="none" strike="noStrike" dirty="0" smtClean="0">
                          <a:solidFill>
                            <a:srgbClr val="000000"/>
                          </a:solidFill>
                          <a:latin typeface="Arial"/>
                        </a:rPr>
                        <a:t>unknown; request </a:t>
                      </a:r>
                      <a:r>
                        <a:rPr lang="en-US" sz="1100" b="0" i="0" u="none" strike="noStrike" dirty="0">
                          <a:solidFill>
                            <a:srgbClr val="000000"/>
                          </a:solidFill>
                          <a:latin typeface="Arial"/>
                        </a:rPr>
                        <a:t>for hardware from customer will be delayed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861">
                <a:tc>
                  <a:txBody>
                    <a:bodyPr/>
                    <a:lstStyle/>
                    <a:p>
                      <a:pPr algn="ctr" fontAlgn="t"/>
                      <a:r>
                        <a:rPr lang="en-US" sz="1100" b="0" i="0" u="none" strike="noStrike">
                          <a:solidFill>
                            <a:srgbClr val="000000"/>
                          </a:solidFill>
                          <a:latin typeface="Arial"/>
                        </a:rPr>
                        <a:t>18</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0" i="0" u="none" strike="noStrike">
                          <a:solidFill>
                            <a:srgbClr val="000000"/>
                          </a:solidFill>
                          <a:latin typeface="Arial"/>
                        </a:rPr>
                        <a:t>Monitor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0" i="0" u="none" strike="noStrike">
                          <a:solidFill>
                            <a:srgbClr val="000000"/>
                          </a:solidFill>
                          <a:latin typeface="Arial"/>
                        </a:rPr>
                        <a:t>Medium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t"/>
                      <a:r>
                        <a:rPr lang="en-US" sz="1100" b="0" i="0" u="none" strike="noStrike">
                          <a:solidFill>
                            <a:srgbClr val="000000"/>
                          </a:solidFill>
                          <a:latin typeface="Arial"/>
                        </a:rPr>
                        <a:t>Medium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t"/>
                      <a:r>
                        <a:rPr lang="en-US" sz="1100" b="0" i="0" u="none" strike="noStrike">
                          <a:solidFill>
                            <a:srgbClr val="000000"/>
                          </a:solidFill>
                          <a:latin typeface="Arial"/>
                        </a:rPr>
                        <a:t>Yellow</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lvl="0" algn="l" fontAlgn="t"/>
                      <a:r>
                        <a:rPr lang="en-US" sz="1100" b="0" i="0" u="none" strike="noStrike" dirty="0">
                          <a:solidFill>
                            <a:srgbClr val="000000"/>
                          </a:solidFill>
                          <a:latin typeface="Arial"/>
                        </a:rPr>
                        <a:t>New or unknown issues with new version of android 4.0; Delay to complete the project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2965464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Line Callout 2 8"/>
          <p:cNvSpPr/>
          <p:nvPr/>
        </p:nvSpPr>
        <p:spPr>
          <a:xfrm>
            <a:off x="914400" y="1905000"/>
            <a:ext cx="1371977" cy="762000"/>
          </a:xfrm>
          <a:prstGeom prst="borderCallout2">
            <a:avLst>
              <a:gd name="adj1" fmla="val 18750"/>
              <a:gd name="adj2" fmla="val -8333"/>
              <a:gd name="adj3" fmla="val 18750"/>
              <a:gd name="adj4" fmla="val -16667"/>
              <a:gd name="adj5" fmla="val 230774"/>
              <a:gd name="adj6" fmla="val -2927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Risk identification number</a:t>
            </a:r>
            <a:endParaRPr lang="en-US" sz="1600" dirty="0"/>
          </a:p>
        </p:txBody>
      </p:sp>
      <p:sp>
        <p:nvSpPr>
          <p:cNvPr id="11" name="Line Callout 2 10"/>
          <p:cNvSpPr/>
          <p:nvPr/>
        </p:nvSpPr>
        <p:spPr>
          <a:xfrm>
            <a:off x="2780546" y="1912545"/>
            <a:ext cx="1371977" cy="762000"/>
          </a:xfrm>
          <a:prstGeom prst="borderCallout2">
            <a:avLst>
              <a:gd name="adj1" fmla="val 18750"/>
              <a:gd name="adj2" fmla="val -8333"/>
              <a:gd name="adj3" fmla="val 18750"/>
              <a:gd name="adj4" fmla="val -16667"/>
              <a:gd name="adj5" fmla="val 226667"/>
              <a:gd name="adj6" fmla="val -3967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Open </a:t>
            </a:r>
          </a:p>
          <a:p>
            <a:pPr algn="ctr"/>
            <a:r>
              <a:rPr lang="en-US" sz="1600" dirty="0" smtClean="0"/>
              <a:t>Monitor</a:t>
            </a:r>
          </a:p>
          <a:p>
            <a:pPr algn="ctr"/>
            <a:r>
              <a:rPr lang="en-US" sz="1600" dirty="0" smtClean="0"/>
              <a:t>Close</a:t>
            </a:r>
            <a:endParaRPr lang="en-US" sz="1600" dirty="0"/>
          </a:p>
        </p:txBody>
      </p:sp>
      <p:sp>
        <p:nvSpPr>
          <p:cNvPr id="12" name="Line Callout 2 11"/>
          <p:cNvSpPr/>
          <p:nvPr/>
        </p:nvSpPr>
        <p:spPr>
          <a:xfrm>
            <a:off x="1981200" y="5275152"/>
            <a:ext cx="1371977" cy="762000"/>
          </a:xfrm>
          <a:prstGeom prst="borderCallout2">
            <a:avLst>
              <a:gd name="adj1" fmla="val 53036"/>
              <a:gd name="adj2" fmla="val -5477"/>
              <a:gd name="adj3" fmla="val 53035"/>
              <a:gd name="adj4" fmla="val -14763"/>
              <a:gd name="adj5" fmla="val -141937"/>
              <a:gd name="adj6" fmla="val 5882"/>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High</a:t>
            </a:r>
          </a:p>
          <a:p>
            <a:pPr algn="ctr"/>
            <a:r>
              <a:rPr lang="en-US" sz="1600" dirty="0" smtClean="0"/>
              <a:t>Medium</a:t>
            </a:r>
          </a:p>
          <a:p>
            <a:pPr algn="ctr"/>
            <a:r>
              <a:rPr lang="en-US" sz="1600" dirty="0" smtClean="0"/>
              <a:t>Low</a:t>
            </a:r>
            <a:endParaRPr lang="en-US" sz="1600" dirty="0"/>
          </a:p>
        </p:txBody>
      </p:sp>
      <p:sp>
        <p:nvSpPr>
          <p:cNvPr id="13" name="Line Callout 2 12"/>
          <p:cNvSpPr/>
          <p:nvPr/>
        </p:nvSpPr>
        <p:spPr>
          <a:xfrm>
            <a:off x="4724400" y="1912545"/>
            <a:ext cx="1371977" cy="762000"/>
          </a:xfrm>
          <a:prstGeom prst="borderCallout2">
            <a:avLst>
              <a:gd name="adj1" fmla="val 18750"/>
              <a:gd name="adj2" fmla="val -8333"/>
              <a:gd name="adj3" fmla="val 18750"/>
              <a:gd name="adj4" fmla="val -16667"/>
              <a:gd name="adj5" fmla="val 227787"/>
              <a:gd name="adj6" fmla="val -3207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High</a:t>
            </a:r>
          </a:p>
          <a:p>
            <a:pPr algn="ctr"/>
            <a:r>
              <a:rPr lang="en-US" sz="1600" dirty="0" smtClean="0"/>
              <a:t>Medium</a:t>
            </a:r>
          </a:p>
          <a:p>
            <a:pPr algn="ctr"/>
            <a:r>
              <a:rPr lang="en-US" sz="1600" dirty="0" smtClean="0"/>
              <a:t>Low</a:t>
            </a:r>
            <a:endParaRPr lang="en-US" sz="1600" dirty="0"/>
          </a:p>
        </p:txBody>
      </p:sp>
      <p:sp>
        <p:nvSpPr>
          <p:cNvPr id="14" name="Line Callout 2 13"/>
          <p:cNvSpPr/>
          <p:nvPr/>
        </p:nvSpPr>
        <p:spPr>
          <a:xfrm>
            <a:off x="4724399" y="5275152"/>
            <a:ext cx="1371977" cy="762000"/>
          </a:xfrm>
          <a:prstGeom prst="borderCallout2">
            <a:avLst>
              <a:gd name="adj1" fmla="val 18750"/>
              <a:gd name="adj2" fmla="val -8333"/>
              <a:gd name="adj3" fmla="val 18750"/>
              <a:gd name="adj4" fmla="val -16667"/>
              <a:gd name="adj5" fmla="val -140936"/>
              <a:gd name="adj6" fmla="val 688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Red</a:t>
            </a:r>
          </a:p>
          <a:p>
            <a:pPr algn="ctr"/>
            <a:r>
              <a:rPr lang="en-US" sz="1600" dirty="0" smtClean="0"/>
              <a:t>Yellow</a:t>
            </a:r>
          </a:p>
          <a:p>
            <a:pPr algn="ctr"/>
            <a:r>
              <a:rPr lang="en-US" sz="1600" dirty="0" smtClean="0"/>
              <a:t>Green</a:t>
            </a:r>
            <a:endParaRPr lang="en-US" sz="1600" dirty="0"/>
          </a:p>
        </p:txBody>
      </p:sp>
      <p:sp>
        <p:nvSpPr>
          <p:cNvPr id="15" name="Line Callout 2 14"/>
          <p:cNvSpPr/>
          <p:nvPr/>
        </p:nvSpPr>
        <p:spPr>
          <a:xfrm>
            <a:off x="6520381" y="5275152"/>
            <a:ext cx="1458362" cy="762000"/>
          </a:xfrm>
          <a:prstGeom prst="borderCallout2">
            <a:avLst>
              <a:gd name="adj1" fmla="val 18750"/>
              <a:gd name="adj2" fmla="val -8333"/>
              <a:gd name="adj3" fmla="val 18750"/>
              <a:gd name="adj4" fmla="val -16667"/>
              <a:gd name="adj5" fmla="val -145470"/>
              <a:gd name="adj6" fmla="val 6205"/>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Cause; Consequences</a:t>
            </a:r>
            <a:endParaRPr lang="en-US" sz="1600" dirty="0"/>
          </a:p>
        </p:txBody>
      </p:sp>
      <p:sp>
        <p:nvSpPr>
          <p:cNvPr id="16" name="Line Callout 2 15"/>
          <p:cNvSpPr/>
          <p:nvPr/>
        </p:nvSpPr>
        <p:spPr>
          <a:xfrm>
            <a:off x="7467600" y="1912545"/>
            <a:ext cx="1458362" cy="762000"/>
          </a:xfrm>
          <a:prstGeom prst="borderCallout2">
            <a:avLst>
              <a:gd name="adj1" fmla="val 18750"/>
              <a:gd name="adj2" fmla="val -8333"/>
              <a:gd name="adj3" fmla="val 18750"/>
              <a:gd name="adj4" fmla="val -16667"/>
              <a:gd name="adj5" fmla="val 224223"/>
              <a:gd name="adj6" fmla="val -1179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Description of the impact</a:t>
            </a:r>
            <a:endParaRPr lang="en-US" sz="1600" dirty="0"/>
          </a:p>
        </p:txBody>
      </p:sp>
      <p:sp>
        <p:nvSpPr>
          <p:cNvPr id="19" name="제목 18"/>
          <p:cNvSpPr>
            <a:spLocks noGrp="1"/>
          </p:cNvSpPr>
          <p:nvPr>
            <p:ph type="title"/>
          </p:nvPr>
        </p:nvSpPr>
        <p:spPr/>
        <p:txBody>
          <a:bodyPr>
            <a:normAutofit/>
          </a:bodyPr>
          <a:lstStyle/>
          <a:p>
            <a:r>
              <a:rPr lang="en-US" dirty="0" smtClean="0"/>
              <a:t>Risk Management Log (RML)</a:t>
            </a:r>
            <a:endParaRPr lang="en-US" dirty="0"/>
          </a:p>
        </p:txBody>
      </p:sp>
      <p:sp>
        <p:nvSpPr>
          <p:cNvPr id="17" name="내용 개체 틀 16"/>
          <p:cNvSpPr>
            <a:spLocks noGrp="1"/>
          </p:cNvSpPr>
          <p:nvPr>
            <p:ph idx="1"/>
          </p:nvPr>
        </p:nvSpPr>
        <p:spPr/>
        <p:txBody>
          <a:bodyPr/>
          <a:lstStyle/>
          <a:p>
            <a:endParaRPr lang="en-US"/>
          </a:p>
        </p:txBody>
      </p:sp>
      <p:sp>
        <p:nvSpPr>
          <p:cNvPr id="21" name="슬라이드 번호 개체 틀 20"/>
          <p:cNvSpPr>
            <a:spLocks noGrp="1"/>
          </p:cNvSpPr>
          <p:nvPr>
            <p:ph type="sldNum" sz="quarter" idx="12"/>
          </p:nvPr>
        </p:nvSpPr>
        <p:spPr/>
        <p:txBody>
          <a:bodyPr/>
          <a:lstStyle/>
          <a:p>
            <a:fld id="{C8543539-7BAA-46DC-B70F-B410051F05C1}" type="slidenum">
              <a:rPr lang="en-US" smtClean="0"/>
              <a:pPr/>
              <a:t>97</a:t>
            </a:fld>
            <a:endParaRPr lang="en-US" dirty="0"/>
          </a:p>
        </p:txBody>
      </p:sp>
      <p:graphicFrame>
        <p:nvGraphicFramePr>
          <p:cNvPr id="20" name="표 19"/>
          <p:cNvGraphicFramePr>
            <a:graphicFrameLocks noGrp="1"/>
          </p:cNvGraphicFramePr>
          <p:nvPr/>
        </p:nvGraphicFramePr>
        <p:xfrm>
          <a:off x="304802" y="3657600"/>
          <a:ext cx="8458198" cy="533401"/>
        </p:xfrm>
        <a:graphic>
          <a:graphicData uri="http://schemas.openxmlformats.org/drawingml/2006/table">
            <a:tbl>
              <a:tblPr/>
              <a:tblGrid>
                <a:gridCol w="685800"/>
                <a:gridCol w="867507"/>
                <a:gridCol w="867507"/>
                <a:gridCol w="1922585"/>
                <a:gridCol w="703385"/>
                <a:gridCol w="1881553"/>
                <a:gridCol w="1529861"/>
              </a:tblGrid>
              <a:tr h="533401">
                <a:tc>
                  <a:txBody>
                    <a:bodyPr/>
                    <a:lstStyle/>
                    <a:p>
                      <a:pPr algn="ctr" fontAlgn="ctr"/>
                      <a:r>
                        <a:rPr lang="en-US" sz="1200" b="1" i="0" u="none" strike="noStrike" dirty="0">
                          <a:solidFill>
                            <a:srgbClr val="000000"/>
                          </a:solidFill>
                          <a:latin typeface="Arial"/>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a:solidFill>
                            <a:srgbClr val="000000"/>
                          </a:solidFill>
                          <a:latin typeface="Arial"/>
                        </a:rPr>
                        <a:t>Current</a:t>
                      </a:r>
                      <a:br>
                        <a:rPr lang="en-US" sz="1200" b="1" i="0" u="none" strike="noStrike">
                          <a:solidFill>
                            <a:srgbClr val="000000"/>
                          </a:solidFill>
                          <a:latin typeface="Arial"/>
                        </a:rPr>
                      </a:br>
                      <a:r>
                        <a:rPr lang="en-US" sz="1200" b="1" i="0" u="none" strike="noStrike">
                          <a:solidFill>
                            <a:srgbClr val="000000"/>
                          </a:solidFill>
                          <a:latin typeface="Arial"/>
                        </a:rPr>
                        <a:t>Status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a:solidFill>
                            <a:srgbClr val="000000"/>
                          </a:solidFill>
                          <a:latin typeface="Arial"/>
                        </a:rPr>
                        <a:t>Risk</a:t>
                      </a:r>
                      <a:br>
                        <a:rPr lang="en-US" sz="1200" b="1" i="0" u="none" strike="noStrike">
                          <a:solidFill>
                            <a:srgbClr val="000000"/>
                          </a:solidFill>
                          <a:latin typeface="Arial"/>
                        </a:rPr>
                      </a:br>
                      <a:r>
                        <a:rPr lang="en-US" sz="1200" b="1" i="0" u="none" strike="noStrike">
                          <a:solidFill>
                            <a:srgbClr val="000000"/>
                          </a:solidFill>
                          <a:latin typeface="Arial"/>
                        </a:rPr>
                        <a:t>Impact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dirty="0">
                          <a:solidFill>
                            <a:srgbClr val="000000"/>
                          </a:solidFill>
                          <a:latin typeface="Arial"/>
                        </a:rPr>
                        <a:t>Probability of</a:t>
                      </a:r>
                      <a:br>
                        <a:rPr lang="en-US" sz="1200" b="1" i="0" u="none" strike="noStrike" dirty="0">
                          <a:solidFill>
                            <a:srgbClr val="000000"/>
                          </a:solidFill>
                          <a:latin typeface="Arial"/>
                        </a:rPr>
                      </a:br>
                      <a:r>
                        <a:rPr lang="en-US" sz="1200" b="1" i="0" u="none" strike="noStrike" dirty="0">
                          <a:solidFill>
                            <a:srgbClr val="000000"/>
                          </a:solidFill>
                          <a:latin typeface="Arial"/>
                        </a:rPr>
                        <a:t>Occurrence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dirty="0">
                          <a:solidFill>
                            <a:srgbClr val="000000"/>
                          </a:solidFill>
                          <a:latin typeface="Arial"/>
                        </a:rPr>
                        <a:t>Risk</a:t>
                      </a:r>
                      <a:br>
                        <a:rPr lang="en-US" sz="1200" b="1" i="0" u="none" strike="noStrike" dirty="0">
                          <a:solidFill>
                            <a:srgbClr val="000000"/>
                          </a:solidFill>
                          <a:latin typeface="Arial"/>
                        </a:rPr>
                      </a:br>
                      <a:r>
                        <a:rPr lang="en-US" sz="1200" b="1" i="0" u="none" strike="noStrike" dirty="0">
                          <a:solidFill>
                            <a:srgbClr val="000000"/>
                          </a:solidFill>
                          <a:latin typeface="Arial"/>
                        </a:rPr>
                        <a:t>Map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a:solidFill>
                            <a:srgbClr val="000000"/>
                          </a:solidFill>
                          <a:latin typeface="Arial"/>
                        </a:rPr>
                        <a:t>Risk</a:t>
                      </a:r>
                      <a:br>
                        <a:rPr lang="en-US" sz="1200" b="1" i="0" u="none" strike="noStrike">
                          <a:solidFill>
                            <a:srgbClr val="000000"/>
                          </a:solidFill>
                          <a:latin typeface="Arial"/>
                        </a:rPr>
                      </a:br>
                      <a:r>
                        <a:rPr lang="en-US" sz="1200" b="1" i="0" u="none" strike="noStrike">
                          <a:solidFill>
                            <a:srgbClr val="000000"/>
                          </a:solidFill>
                          <a:latin typeface="Arial"/>
                        </a:rPr>
                        <a:t>Description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dirty="0">
                          <a:solidFill>
                            <a:srgbClr val="000000"/>
                          </a:solidFill>
                          <a:latin typeface="Arial"/>
                        </a:rPr>
                        <a:t>Project</a:t>
                      </a:r>
                      <a:br>
                        <a:rPr lang="en-US" sz="1200" b="1" i="0" u="none" strike="noStrike" dirty="0">
                          <a:solidFill>
                            <a:srgbClr val="000000"/>
                          </a:solidFill>
                          <a:latin typeface="Arial"/>
                        </a:rPr>
                      </a:br>
                      <a:r>
                        <a:rPr lang="en-US" sz="1200" b="1" i="0" u="none" strike="noStrike" dirty="0">
                          <a:solidFill>
                            <a:srgbClr val="000000"/>
                          </a:solidFill>
                          <a:latin typeface="Arial"/>
                        </a:rPr>
                        <a:t>Impact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r>
            </a:tbl>
          </a:graphicData>
        </a:graphic>
      </p:graphicFrame>
    </p:spTree>
    <p:extLst>
      <p:ext uri="{BB962C8B-B14F-4D97-AF65-F5344CB8AC3E}">
        <p14:creationId xmlns:p14="http://schemas.microsoft.com/office/powerpoint/2010/main" val="422596975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RML More (edit)</a:t>
            </a:r>
            <a:endParaRPr lang="en-US" dirty="0"/>
          </a:p>
        </p:txBody>
      </p:sp>
      <p:sp>
        <p:nvSpPr>
          <p:cNvPr id="10" name="내용 개체 틀 9"/>
          <p:cNvSpPr>
            <a:spLocks noGrp="1"/>
          </p:cNvSpPr>
          <p:nvPr>
            <p:ph idx="1"/>
          </p:nvPr>
        </p:nvSpPr>
        <p:spPr/>
        <p:txBody>
          <a:bodyPr/>
          <a:lstStyle/>
          <a:p>
            <a:endParaRPr lang="en-US"/>
          </a:p>
        </p:txBody>
      </p:sp>
      <p:sp>
        <p:nvSpPr>
          <p:cNvPr id="9" name="슬라이드 번호 개체 틀 8"/>
          <p:cNvSpPr>
            <a:spLocks noGrp="1"/>
          </p:cNvSpPr>
          <p:nvPr>
            <p:ph type="sldNum" sz="quarter" idx="12"/>
          </p:nvPr>
        </p:nvSpPr>
        <p:spPr/>
        <p:txBody>
          <a:bodyPr/>
          <a:lstStyle/>
          <a:p>
            <a:fld id="{C8543539-7BAA-46DC-B70F-B410051F05C1}" type="slidenum">
              <a:rPr lang="en-US" smtClean="0"/>
              <a:pPr/>
              <a:t>98</a:t>
            </a:fld>
            <a:endParaRPr lang="en-US" dirty="0"/>
          </a:p>
        </p:txBody>
      </p:sp>
      <p:graphicFrame>
        <p:nvGraphicFramePr>
          <p:cNvPr id="6" name="표 5"/>
          <p:cNvGraphicFramePr>
            <a:graphicFrameLocks noGrp="1"/>
          </p:cNvGraphicFramePr>
          <p:nvPr/>
        </p:nvGraphicFramePr>
        <p:xfrm>
          <a:off x="838200" y="2667000"/>
          <a:ext cx="7467600" cy="428625"/>
        </p:xfrm>
        <a:graphic>
          <a:graphicData uri="http://schemas.openxmlformats.org/drawingml/2006/table">
            <a:tbl>
              <a:tblPr/>
              <a:tblGrid>
                <a:gridCol w="1376318"/>
                <a:gridCol w="1462338"/>
                <a:gridCol w="1268794"/>
                <a:gridCol w="1440832"/>
                <a:gridCol w="1919318"/>
              </a:tblGrid>
              <a:tr h="428625">
                <a:tc>
                  <a:txBody>
                    <a:bodyPr/>
                    <a:lstStyle/>
                    <a:p>
                      <a:pPr algn="ctr" fontAlgn="ctr"/>
                      <a:r>
                        <a:rPr lang="en-US" sz="1200" b="1" i="0" u="none" strike="noStrike" dirty="0">
                          <a:solidFill>
                            <a:srgbClr val="000000"/>
                          </a:solidFill>
                          <a:latin typeface="Arial"/>
                        </a:rPr>
                        <a:t>Risk Area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a:solidFill>
                            <a:srgbClr val="000000"/>
                          </a:solidFill>
                          <a:latin typeface="Arial"/>
                        </a:rPr>
                        <a:t>Symptoms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dirty="0">
                          <a:solidFill>
                            <a:srgbClr val="000000"/>
                          </a:solidFill>
                          <a:latin typeface="Arial"/>
                        </a:rPr>
                        <a:t>Triggers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a:solidFill>
                            <a:srgbClr val="000000"/>
                          </a:solidFill>
                          <a:latin typeface="Arial"/>
                        </a:rPr>
                        <a:t>Risk Response</a:t>
                      </a:r>
                      <a:br>
                        <a:rPr lang="en-US" sz="1200" b="1" i="0" u="none" strike="noStrike">
                          <a:solidFill>
                            <a:srgbClr val="000000"/>
                          </a:solidFill>
                          <a:latin typeface="Arial"/>
                        </a:rPr>
                      </a:br>
                      <a:r>
                        <a:rPr lang="en-US" sz="1200" b="1" i="0" u="none" strike="noStrike">
                          <a:solidFill>
                            <a:srgbClr val="000000"/>
                          </a:solidFill>
                          <a:latin typeface="Arial"/>
                        </a:rPr>
                        <a:t>Strategy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dirty="0">
                          <a:solidFill>
                            <a:srgbClr val="000000"/>
                          </a:solidFill>
                          <a:latin typeface="Arial"/>
                        </a:rPr>
                        <a:t>Response Strategy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r>
            </a:tbl>
          </a:graphicData>
        </a:graphic>
      </p:graphicFrame>
      <p:graphicFrame>
        <p:nvGraphicFramePr>
          <p:cNvPr id="7" name="표 6"/>
          <p:cNvGraphicFramePr>
            <a:graphicFrameLocks noGrp="1"/>
          </p:cNvGraphicFramePr>
          <p:nvPr/>
        </p:nvGraphicFramePr>
        <p:xfrm>
          <a:off x="736306" y="4038600"/>
          <a:ext cx="7569494" cy="428625"/>
        </p:xfrm>
        <a:graphic>
          <a:graphicData uri="http://schemas.openxmlformats.org/drawingml/2006/table">
            <a:tbl>
              <a:tblPr/>
              <a:tblGrid>
                <a:gridCol w="2087362"/>
                <a:gridCol w="1189572"/>
                <a:gridCol w="1801191"/>
                <a:gridCol w="1391575"/>
                <a:gridCol w="1099794"/>
              </a:tblGrid>
              <a:tr h="428625">
                <a:tc>
                  <a:txBody>
                    <a:bodyPr/>
                    <a:lstStyle/>
                    <a:p>
                      <a:pPr algn="ctr" fontAlgn="ctr"/>
                      <a:r>
                        <a:rPr lang="en-US" sz="1200" b="1" i="0" u="none" strike="noStrike" dirty="0">
                          <a:solidFill>
                            <a:srgbClr val="000000"/>
                          </a:solidFill>
                          <a:latin typeface="Arial"/>
                        </a:rPr>
                        <a:t>Contingency Plan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a:solidFill>
                            <a:srgbClr val="000000"/>
                          </a:solidFill>
                          <a:latin typeface="Arial"/>
                        </a:rPr>
                        <a:t>Risk Watcher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dirty="0">
                          <a:solidFill>
                            <a:srgbClr val="000000"/>
                          </a:solidFill>
                          <a:latin typeface="Arial"/>
                        </a:rPr>
                        <a:t>Risk Identification Date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a:solidFill>
                            <a:srgbClr val="000000"/>
                          </a:solidFill>
                          <a:latin typeface="Arial"/>
                        </a:rPr>
                        <a:t>Risk Close Date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dirty="0">
                          <a:solidFill>
                            <a:srgbClr val="000000"/>
                          </a:solidFill>
                          <a:latin typeface="Arial"/>
                        </a:rPr>
                        <a:t>Reason for closing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r>
            </a:tbl>
          </a:graphicData>
        </a:graphic>
      </p:graphicFrame>
    </p:spTree>
    <p:extLst>
      <p:ext uri="{BB962C8B-B14F-4D97-AF65-F5344CB8AC3E}">
        <p14:creationId xmlns:p14="http://schemas.microsoft.com/office/powerpoint/2010/main" val="283676833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dirty="0" smtClean="0"/>
              <a:t>Backup</a:t>
            </a:r>
            <a:br>
              <a:rPr lang="en-US" dirty="0" smtClean="0"/>
            </a:br>
            <a:r>
              <a:rPr lang="en-US" dirty="0" err="1" smtClean="0"/>
              <a:t>cM</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B37416937CE5C438C24796E6B3D565A" ma:contentTypeVersion="0" ma:contentTypeDescription="Create a new document." ma:contentTypeScope="" ma:versionID="5156ccbc66b4349230b9ffd18c149323">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29956D-88C3-45EA-AF53-B392FB5BBBEE}">
  <ds:schemaRefs>
    <ds:schemaRef ds:uri="http://schemas.microsoft.com/sharepoint/v3/contenttype/forms"/>
  </ds:schemaRefs>
</ds:datastoreItem>
</file>

<file path=customXml/itemProps2.xml><?xml version="1.0" encoding="utf-8"?>
<ds:datastoreItem xmlns:ds="http://schemas.openxmlformats.org/officeDocument/2006/customXml" ds:itemID="{A46703F2-2660-4DEF-AD0A-7F8A57C9F50F}">
  <ds:schemaRefs>
    <ds:schemaRef ds:uri="http://www.w3.org/XML/1998/namespace"/>
    <ds:schemaRef ds:uri="http://schemas.openxmlformats.org/package/2006/metadata/core-properties"/>
    <ds:schemaRef ds:uri="http://purl.org/dc/elements/1.1/"/>
    <ds:schemaRef ds:uri="http://schemas.microsoft.com/office/infopath/2007/PartnerControls"/>
    <ds:schemaRef ds:uri="http://purl.org/dc/dcmitype/"/>
    <ds:schemaRef ds:uri="http://purl.org/dc/terms/"/>
    <ds:schemaRef ds:uri="http://schemas.microsoft.com/office/2006/documentManagement/types"/>
    <ds:schemaRef ds:uri="http://schemas.microsoft.com/office/2006/metadata/properties"/>
  </ds:schemaRefs>
</ds:datastoreItem>
</file>

<file path=customXml/itemProps3.xml><?xml version="1.0" encoding="utf-8"?>
<ds:datastoreItem xmlns:ds="http://schemas.openxmlformats.org/officeDocument/2006/customXml" ds:itemID="{0DE2A474-5472-4054-A184-84E9955260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1502</TotalTime>
  <Words>3636</Words>
  <Application>Microsoft Office PowerPoint</Application>
  <PresentationFormat>On-screen Show (4:3)</PresentationFormat>
  <Paragraphs>1478</Paragraphs>
  <Slides>104</Slides>
  <Notes>57</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104</vt:i4>
      </vt:variant>
    </vt:vector>
  </HeadingPairs>
  <TitlesOfParts>
    <vt:vector size="107" baseType="lpstr">
      <vt:lpstr>Office 테마</vt:lpstr>
      <vt:lpstr>Visio</vt:lpstr>
      <vt:lpstr>Worksheet</vt:lpstr>
      <vt:lpstr>Fall 2011  End Of Semester Presentation</vt:lpstr>
      <vt:lpstr>Agenda</vt:lpstr>
      <vt:lpstr>Project Overview</vt:lpstr>
      <vt:lpstr>The Team</vt:lpstr>
      <vt:lpstr>Team Mentors</vt:lpstr>
      <vt:lpstr>Customer Profile – G3 Technologies</vt:lpstr>
      <vt:lpstr>Problem Overview</vt:lpstr>
      <vt:lpstr>Project Vision</vt:lpstr>
      <vt:lpstr>PROCESS</vt:lpstr>
      <vt:lpstr>Current Practice</vt:lpstr>
      <vt:lpstr>Criteria for Framework Selection</vt:lpstr>
      <vt:lpstr>Project Phases</vt:lpstr>
      <vt:lpstr>Roles Tailored for OUP</vt:lpstr>
      <vt:lpstr>Retrospective Meeting</vt:lpstr>
      <vt:lpstr>Lessons Learned</vt:lpstr>
      <vt:lpstr>Future Improvements</vt:lpstr>
      <vt:lpstr>Planning</vt:lpstr>
      <vt:lpstr>Current Practice</vt:lpstr>
      <vt:lpstr>Lack of a Plan</vt:lpstr>
      <vt:lpstr>Plan ALL the Things</vt:lpstr>
      <vt:lpstr>High Level Plan</vt:lpstr>
      <vt:lpstr>Planning with OUP</vt:lpstr>
      <vt:lpstr>Iteration Planning</vt:lpstr>
      <vt:lpstr>Iteration Planning Cont.</vt:lpstr>
      <vt:lpstr>Lessons Learned</vt:lpstr>
      <vt:lpstr>Future Improvements</vt:lpstr>
      <vt:lpstr>Plan Execution and Monitoring</vt:lpstr>
      <vt:lpstr>Current Plan Execution Practice</vt:lpstr>
      <vt:lpstr>Starting Out</vt:lpstr>
      <vt:lpstr>Starting Out</vt:lpstr>
      <vt:lpstr>With High Level Plan</vt:lpstr>
      <vt:lpstr>With OUP</vt:lpstr>
      <vt:lpstr>Current Metrics</vt:lpstr>
      <vt:lpstr>Lessons Learned</vt:lpstr>
      <vt:lpstr>Future Improvements</vt:lpstr>
      <vt:lpstr>REQUIREMENTS ELICITATION (RE)</vt:lpstr>
      <vt:lpstr>Current Practice</vt:lpstr>
      <vt:lpstr>RE Stats</vt:lpstr>
      <vt:lpstr>Quality Attribute Workshop (QAW)</vt:lpstr>
      <vt:lpstr>Lessons Learned</vt:lpstr>
      <vt:lpstr>Future Improvements</vt:lpstr>
      <vt:lpstr>Risk Management</vt:lpstr>
      <vt:lpstr>Current Practice</vt:lpstr>
      <vt:lpstr>Risk Identification</vt:lpstr>
      <vt:lpstr>Top Three Risks</vt:lpstr>
      <vt:lpstr>Current Risk Management Process</vt:lpstr>
      <vt:lpstr>Risk Stats</vt:lpstr>
      <vt:lpstr>Risk Management Efficiency</vt:lpstr>
      <vt:lpstr>Lessons Learned</vt:lpstr>
      <vt:lpstr>Future Improvements</vt:lpstr>
      <vt:lpstr>Configuration Management</vt:lpstr>
      <vt:lpstr>Current Practice</vt:lpstr>
      <vt:lpstr>Lessons Learned</vt:lpstr>
      <vt:lpstr>Future Improvements</vt:lpstr>
      <vt:lpstr>Team Work</vt:lpstr>
      <vt:lpstr>Team Work</vt:lpstr>
      <vt:lpstr>Team Activities</vt:lpstr>
      <vt:lpstr>Team Work</vt:lpstr>
      <vt:lpstr>Roadmap for next semester</vt:lpstr>
      <vt:lpstr>Roadmap for Next Semester</vt:lpstr>
      <vt:lpstr>Roles for Next Semester</vt:lpstr>
      <vt:lpstr>Q &amp; A</vt:lpstr>
      <vt:lpstr>Backup project overview</vt:lpstr>
      <vt:lpstr>Business Goal</vt:lpstr>
      <vt:lpstr>Project Goal</vt:lpstr>
      <vt:lpstr>Success Criteria</vt:lpstr>
      <vt:lpstr>Backup process</vt:lpstr>
      <vt:lpstr>MAUT</vt:lpstr>
      <vt:lpstr>Is it helping us?</vt:lpstr>
      <vt:lpstr>Roles and Responsibilities</vt:lpstr>
      <vt:lpstr>Open UP Roles</vt:lpstr>
      <vt:lpstr>Backup planning</vt:lpstr>
      <vt:lpstr>Task List Sample</vt:lpstr>
      <vt:lpstr>Wideband Delphi Estimation</vt:lpstr>
      <vt:lpstr>Hours Data</vt:lpstr>
      <vt:lpstr>High-Level Plan Sample</vt:lpstr>
      <vt:lpstr>Iteration Plan Metrics</vt:lpstr>
      <vt:lpstr>Bad WBS Sample</vt:lpstr>
      <vt:lpstr>Better WBS Sample</vt:lpstr>
      <vt:lpstr>Wideband Delphi Sample</vt:lpstr>
      <vt:lpstr>EV Data</vt:lpstr>
      <vt:lpstr>Proof of Overestimation</vt:lpstr>
      <vt:lpstr>Are Estimations Improving?</vt:lpstr>
      <vt:lpstr>Sample Iteration Plan Metrics</vt:lpstr>
      <vt:lpstr>Backup requirements</vt:lpstr>
      <vt:lpstr>Query Log Screen Shot</vt:lpstr>
      <vt:lpstr>Quality Attribute Workshop (QAW)</vt:lpstr>
      <vt:lpstr>UI Prototype</vt:lpstr>
      <vt:lpstr>Preciseness of Requirements</vt:lpstr>
      <vt:lpstr>Preciseness of Requirements</vt:lpstr>
      <vt:lpstr>Use Case Peer Review Effectiveness</vt:lpstr>
      <vt:lpstr>Example Use Case Model</vt:lpstr>
      <vt:lpstr>Use Case Screen Shot</vt:lpstr>
      <vt:lpstr>Backup risks management</vt:lpstr>
      <vt:lpstr>Risk Watchers</vt:lpstr>
      <vt:lpstr>Currently Monitored Risks</vt:lpstr>
      <vt:lpstr>Risk Management Log (RML)</vt:lpstr>
      <vt:lpstr>RML More (edit)</vt:lpstr>
      <vt:lpstr>Backup cM</vt:lpstr>
      <vt:lpstr>CM evolution</vt:lpstr>
      <vt:lpstr>Google Docs</vt:lpstr>
      <vt:lpstr>Benefit Analysis for Project Change</vt:lpstr>
      <vt:lpstr>Benefit Analysis for Project Change</vt:lpstr>
      <vt:lpstr>Benefit Analysis for Project Change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Jiyeon</dc:creator>
  <cp:lastModifiedBy>Joshua Courtney</cp:lastModifiedBy>
  <cp:revision>163</cp:revision>
  <dcterms:created xsi:type="dcterms:W3CDTF">2011-12-12T22:39:30Z</dcterms:created>
  <dcterms:modified xsi:type="dcterms:W3CDTF">2011-12-16T00:09:03Z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0x0101008B37416937CE5C438C24796E6B3D565A</vt:lpwstr>
  </property>
</Properties>
</file>